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5" r:id="rId2"/>
    <p:sldId id="280" r:id="rId3"/>
    <p:sldId id="257" r:id="rId4"/>
    <p:sldId id="258" r:id="rId5"/>
    <p:sldId id="259" r:id="rId6"/>
    <p:sldId id="260" r:id="rId7"/>
    <p:sldId id="261" r:id="rId8"/>
    <p:sldId id="262" r:id="rId9"/>
    <p:sldId id="263" r:id="rId10"/>
    <p:sldId id="278" r:id="rId11"/>
    <p:sldId id="264" r:id="rId12"/>
    <p:sldId id="265" r:id="rId13"/>
    <p:sldId id="266" r:id="rId14"/>
    <p:sldId id="267" r:id="rId15"/>
    <p:sldId id="268" r:id="rId16"/>
    <p:sldId id="269" r:id="rId17"/>
    <p:sldId id="281" r:id="rId18"/>
    <p:sldId id="270" r:id="rId19"/>
    <p:sldId id="271" r:id="rId20"/>
    <p:sldId id="272" r:id="rId21"/>
    <p:sldId id="273" r:id="rId22"/>
    <p:sldId id="274" r:id="rId23"/>
    <p:sldId id="275" r:id="rId24"/>
    <p:sldId id="276" r:id="rId25"/>
    <p:sldId id="282" r:id="rId26"/>
    <p:sldId id="284" r:id="rId27"/>
    <p:sldId id="283" r:id="rId28"/>
    <p:sldId id="27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FF18B3"/>
    <a:srgbClr val="BE0E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74750"/>
  </p:normalViewPr>
  <p:slideViewPr>
    <p:cSldViewPr snapToGrid="0" snapToObjects="1">
      <p:cViewPr varScale="1">
        <p:scale>
          <a:sx n="82" d="100"/>
          <a:sy n="82"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A52A8-82AE-5F48-A5EB-7A2F537EFEC0}"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00872-380A-4149-8F93-7D63A98338B2}" type="slidenum">
              <a:rPr lang="en-US" smtClean="0"/>
              <a:t>‹#›</a:t>
            </a:fld>
            <a:endParaRPr lang="en-US"/>
          </a:p>
        </p:txBody>
      </p:sp>
    </p:spTree>
    <p:extLst>
      <p:ext uri="{BB962C8B-B14F-4D97-AF65-F5344CB8AC3E}">
        <p14:creationId xmlns:p14="http://schemas.microsoft.com/office/powerpoint/2010/main" val="37718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a:t>
            </a:fld>
            <a:endParaRPr lang="en-US"/>
          </a:p>
        </p:txBody>
      </p:sp>
    </p:spTree>
    <p:extLst>
      <p:ext uri="{BB962C8B-B14F-4D97-AF65-F5344CB8AC3E}">
        <p14:creationId xmlns:p14="http://schemas.microsoft.com/office/powerpoint/2010/main" val="235960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He names you as His heir—His sons and daughters.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 crowns you with glory and honor—His royal princes and princesses.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 covers you with a robe of righteousness so that you are able to love and forgive like Jesus.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His divine love provides stability, confidence, purpose, and desire to live like Jesus.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preacher identifies spiritual lifestyle factors from the ministry of Jesus that help us build resilience by: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Having a clear purpose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Forgiving those who hurt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Practicing self-control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Moving on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review four Biblical characters, Adam and Eve, Jacob, David, and Naomi, who experience some form of event that today is considered traumatic. The Bible presents these stories in order for us to become acquainted with people who experience trauma. As these broken people make choices for allowing God to work in their lives, we learn from their mistakes and also from their victories.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Abusive experiences—or for that matter any difficult and traumatic event—do not need to keep us chained in darkness. When God is with us, darkness flees away from His glorious light. Yes, the experience may be difficult, and the path may be dark, but God does not promise us a smooth road or an easy journey. Even in dark times, we find notes of hope in His hands. We hold on tightly to God’s promise that He will walk with us as we press on through the valleys and shadows. With God walking besides us, we discover we can sing the song with David,</a:t>
            </a:r>
          </a:p>
          <a:p>
            <a:pPr lvl="1"/>
            <a:r>
              <a:rPr lang="en-US" sz="1200" kern="1200" dirty="0">
                <a:solidFill>
                  <a:schemeClr val="tx1"/>
                </a:solidFill>
                <a:effectLst/>
                <a:latin typeface="+mn-lt"/>
                <a:ea typeface="+mn-ea"/>
                <a:cs typeface="+mn-cs"/>
              </a:rPr>
              <a:t>“Even though I walk</a:t>
            </a:r>
          </a:p>
          <a:p>
            <a:pPr lvl="2"/>
            <a:r>
              <a:rPr lang="en-US" sz="1200" kern="1200" dirty="0">
                <a:solidFill>
                  <a:schemeClr val="tx1"/>
                </a:solidFill>
                <a:effectLst/>
                <a:latin typeface="+mn-lt"/>
                <a:ea typeface="+mn-ea"/>
                <a:cs typeface="+mn-cs"/>
              </a:rPr>
              <a:t>through the darkest valley,</a:t>
            </a:r>
          </a:p>
          <a:p>
            <a:pPr lvl="1"/>
            <a:r>
              <a:rPr lang="en-US" sz="1200" kern="1200" dirty="0">
                <a:solidFill>
                  <a:schemeClr val="tx1"/>
                </a:solidFill>
                <a:effectLst/>
                <a:latin typeface="+mn-lt"/>
                <a:ea typeface="+mn-ea"/>
                <a:cs typeface="+mn-cs"/>
              </a:rPr>
              <a:t>I will fear no evil, </a:t>
            </a:r>
          </a:p>
          <a:p>
            <a:pPr lvl="2"/>
            <a:r>
              <a:rPr lang="en-US" sz="1200" kern="1200" dirty="0">
                <a:solidFill>
                  <a:schemeClr val="tx1"/>
                </a:solidFill>
                <a:effectLst/>
                <a:latin typeface="+mn-lt"/>
                <a:ea typeface="+mn-ea"/>
                <a:cs typeface="+mn-cs"/>
              </a:rPr>
              <a:t>for you are with me” (Psalm 23:4).</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These four lifestyle habits are described by Ray Ellis. </a:t>
            </a:r>
            <a:r>
              <a:rPr lang="en-US" sz="1200" kern="1200" dirty="0" err="1">
                <a:solidFill>
                  <a:schemeClr val="tx1"/>
                </a:solidFill>
                <a:effectLst/>
                <a:latin typeface="+mn-lt"/>
                <a:ea typeface="+mn-ea"/>
                <a:cs typeface="+mn-cs"/>
              </a:rPr>
              <a:t>SermonCentral.com</a:t>
            </a:r>
            <a:r>
              <a:rPr lang="en-US" sz="1200" kern="1200" dirty="0">
                <a:solidFill>
                  <a:schemeClr val="tx1"/>
                </a:solidFill>
                <a:effectLst/>
                <a:latin typeface="+mn-lt"/>
                <a:ea typeface="+mn-ea"/>
                <a:cs typeface="+mn-cs"/>
              </a:rPr>
              <a:t>. Resilience is a Daily Habit, August 28, 2016. Retrieved March 13, 2019. https://</a:t>
            </a:r>
            <a:r>
              <a:rPr lang="en-US" sz="1200" kern="1200" dirty="0" err="1">
                <a:solidFill>
                  <a:schemeClr val="tx1"/>
                </a:solidFill>
                <a:effectLst/>
                <a:latin typeface="+mn-lt"/>
                <a:ea typeface="+mn-ea"/>
                <a:cs typeface="+mn-cs"/>
              </a:rPr>
              <a:t>www.sermoncentral.com</a:t>
            </a:r>
            <a:r>
              <a:rPr lang="en-US" sz="1200" kern="1200" dirty="0">
                <a:solidFill>
                  <a:schemeClr val="tx1"/>
                </a:solidFill>
                <a:effectLst/>
                <a:latin typeface="+mn-lt"/>
                <a:ea typeface="+mn-ea"/>
                <a:cs typeface="+mn-cs"/>
              </a:rPr>
              <a:t>/sermons/</a:t>
            </a:r>
            <a:r>
              <a:rPr lang="en-US" sz="1200" kern="1200" dirty="0" err="1">
                <a:solidFill>
                  <a:schemeClr val="tx1"/>
                </a:solidFill>
                <a:effectLst/>
                <a:latin typeface="+mn-lt"/>
                <a:ea typeface="+mn-ea"/>
                <a:cs typeface="+mn-cs"/>
              </a:rPr>
              <a:t>print?sermonId</a:t>
            </a:r>
            <a:r>
              <a:rPr lang="en-US" sz="1200" kern="1200" dirty="0">
                <a:solidFill>
                  <a:schemeClr val="tx1"/>
                </a:solidFill>
                <a:effectLst/>
                <a:latin typeface="+mn-lt"/>
                <a:ea typeface="+mn-ea"/>
                <a:cs typeface="+mn-cs"/>
              </a:rPr>
              <a:t>=94260.</a:t>
            </a:r>
          </a:p>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11</a:t>
            </a:fld>
            <a:endParaRPr lang="en-US"/>
          </a:p>
        </p:txBody>
      </p:sp>
    </p:spTree>
    <p:extLst>
      <p:ext uri="{BB962C8B-B14F-4D97-AF65-F5344CB8AC3E}">
        <p14:creationId xmlns:p14="http://schemas.microsoft.com/office/powerpoint/2010/main" val="43259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12</a:t>
            </a:fld>
            <a:endParaRPr lang="en-US"/>
          </a:p>
        </p:txBody>
      </p:sp>
    </p:spTree>
    <p:extLst>
      <p:ext uri="{BB962C8B-B14F-4D97-AF65-F5344CB8AC3E}">
        <p14:creationId xmlns:p14="http://schemas.microsoft.com/office/powerpoint/2010/main" val="157228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EC00872-380A-4149-8F93-7D63A98338B2}" type="slidenum">
              <a:rPr lang="en-US" smtClean="0"/>
              <a:t>13</a:t>
            </a:fld>
            <a:endParaRPr lang="en-US"/>
          </a:p>
        </p:txBody>
      </p:sp>
    </p:spTree>
    <p:extLst>
      <p:ext uri="{BB962C8B-B14F-4D97-AF65-F5344CB8AC3E}">
        <p14:creationId xmlns:p14="http://schemas.microsoft.com/office/powerpoint/2010/main" val="275505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00872-380A-4149-8F93-7D63A98338B2}" type="slidenum">
              <a:rPr lang="en-US" smtClean="0"/>
              <a:t>14</a:t>
            </a:fld>
            <a:endParaRPr lang="en-US"/>
          </a:p>
        </p:txBody>
      </p:sp>
    </p:spTree>
    <p:extLst>
      <p:ext uri="{BB962C8B-B14F-4D97-AF65-F5344CB8AC3E}">
        <p14:creationId xmlns:p14="http://schemas.microsoft.com/office/powerpoint/2010/main" val="292429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15</a:t>
            </a:fld>
            <a:endParaRPr lang="en-US"/>
          </a:p>
        </p:txBody>
      </p:sp>
    </p:spTree>
    <p:extLst>
      <p:ext uri="{BB962C8B-B14F-4D97-AF65-F5344CB8AC3E}">
        <p14:creationId xmlns:p14="http://schemas.microsoft.com/office/powerpoint/2010/main" val="386170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16</a:t>
            </a:fld>
            <a:endParaRPr lang="en-US"/>
          </a:p>
        </p:txBody>
      </p:sp>
    </p:spTree>
    <p:extLst>
      <p:ext uri="{BB962C8B-B14F-4D97-AF65-F5344CB8AC3E}">
        <p14:creationId xmlns:p14="http://schemas.microsoft.com/office/powerpoint/2010/main" val="57639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17</a:t>
            </a:fld>
            <a:endParaRPr lang="en-US"/>
          </a:p>
        </p:txBody>
      </p:sp>
    </p:spTree>
    <p:extLst>
      <p:ext uri="{BB962C8B-B14F-4D97-AF65-F5344CB8AC3E}">
        <p14:creationId xmlns:p14="http://schemas.microsoft.com/office/powerpoint/2010/main" val="255898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00872-380A-4149-8F93-7D63A98338B2}" type="slidenum">
              <a:rPr lang="en-US" smtClean="0"/>
              <a:t>18</a:t>
            </a:fld>
            <a:endParaRPr lang="en-US"/>
          </a:p>
        </p:txBody>
      </p:sp>
    </p:spTree>
    <p:extLst>
      <p:ext uri="{BB962C8B-B14F-4D97-AF65-F5344CB8AC3E}">
        <p14:creationId xmlns:p14="http://schemas.microsoft.com/office/powerpoint/2010/main" val="328738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19</a:t>
            </a:fld>
            <a:endParaRPr lang="en-US"/>
          </a:p>
        </p:txBody>
      </p:sp>
    </p:spTree>
    <p:extLst>
      <p:ext uri="{BB962C8B-B14F-4D97-AF65-F5344CB8AC3E}">
        <p14:creationId xmlns:p14="http://schemas.microsoft.com/office/powerpoint/2010/main" val="3648177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20</a:t>
            </a:fld>
            <a:endParaRPr lang="en-US"/>
          </a:p>
        </p:txBody>
      </p:sp>
    </p:spTree>
    <p:extLst>
      <p:ext uri="{BB962C8B-B14F-4D97-AF65-F5344CB8AC3E}">
        <p14:creationId xmlns:p14="http://schemas.microsoft.com/office/powerpoint/2010/main" val="99629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00872-380A-4149-8F93-7D63A98338B2}" type="slidenum">
              <a:rPr lang="en-US" smtClean="0"/>
              <a:t>3</a:t>
            </a:fld>
            <a:endParaRPr lang="en-US"/>
          </a:p>
        </p:txBody>
      </p:sp>
    </p:spTree>
    <p:extLst>
      <p:ext uri="{BB962C8B-B14F-4D97-AF65-F5344CB8AC3E}">
        <p14:creationId xmlns:p14="http://schemas.microsoft.com/office/powerpoint/2010/main" val="3870957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21</a:t>
            </a:fld>
            <a:endParaRPr lang="en-US"/>
          </a:p>
        </p:txBody>
      </p:sp>
    </p:spTree>
    <p:extLst>
      <p:ext uri="{BB962C8B-B14F-4D97-AF65-F5344CB8AC3E}">
        <p14:creationId xmlns:p14="http://schemas.microsoft.com/office/powerpoint/2010/main" val="2884250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22</a:t>
            </a:fld>
            <a:endParaRPr lang="en-US"/>
          </a:p>
        </p:txBody>
      </p:sp>
    </p:spTree>
    <p:extLst>
      <p:ext uri="{BB962C8B-B14F-4D97-AF65-F5344CB8AC3E}">
        <p14:creationId xmlns:p14="http://schemas.microsoft.com/office/powerpoint/2010/main" val="1150917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23</a:t>
            </a:fld>
            <a:endParaRPr lang="en-US"/>
          </a:p>
        </p:txBody>
      </p:sp>
    </p:spTree>
    <p:extLst>
      <p:ext uri="{BB962C8B-B14F-4D97-AF65-F5344CB8AC3E}">
        <p14:creationId xmlns:p14="http://schemas.microsoft.com/office/powerpoint/2010/main" val="169709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00872-380A-4149-8F93-7D63A98338B2}" type="slidenum">
              <a:rPr lang="en-US" smtClean="0"/>
              <a:t>24</a:t>
            </a:fld>
            <a:endParaRPr lang="en-US"/>
          </a:p>
        </p:txBody>
      </p:sp>
    </p:spTree>
    <p:extLst>
      <p:ext uri="{BB962C8B-B14F-4D97-AF65-F5344CB8AC3E}">
        <p14:creationId xmlns:p14="http://schemas.microsoft.com/office/powerpoint/2010/main" val="4280397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00872-380A-4149-8F93-7D63A98338B2}" type="slidenum">
              <a:rPr lang="en-US" smtClean="0"/>
              <a:t>25</a:t>
            </a:fld>
            <a:endParaRPr lang="en-US"/>
          </a:p>
        </p:txBody>
      </p:sp>
    </p:spTree>
    <p:extLst>
      <p:ext uri="{BB962C8B-B14F-4D97-AF65-F5344CB8AC3E}">
        <p14:creationId xmlns:p14="http://schemas.microsoft.com/office/powerpoint/2010/main" val="1120829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26</a:t>
            </a:fld>
            <a:endParaRPr lang="en-US"/>
          </a:p>
        </p:txBody>
      </p:sp>
    </p:spTree>
    <p:extLst>
      <p:ext uri="{BB962C8B-B14F-4D97-AF65-F5344CB8AC3E}">
        <p14:creationId xmlns:p14="http://schemas.microsoft.com/office/powerpoint/2010/main" val="112147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00872-380A-4149-8F93-7D63A98338B2}" type="slidenum">
              <a:rPr lang="en-US" smtClean="0"/>
              <a:t>27</a:t>
            </a:fld>
            <a:endParaRPr lang="en-US"/>
          </a:p>
        </p:txBody>
      </p:sp>
    </p:spTree>
    <p:extLst>
      <p:ext uri="{BB962C8B-B14F-4D97-AF65-F5344CB8AC3E}">
        <p14:creationId xmlns:p14="http://schemas.microsoft.com/office/powerpoint/2010/main" val="1900756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28</a:t>
            </a:fld>
            <a:endParaRPr lang="en-US"/>
          </a:p>
        </p:txBody>
      </p:sp>
    </p:spTree>
    <p:extLst>
      <p:ext uri="{BB962C8B-B14F-4D97-AF65-F5344CB8AC3E}">
        <p14:creationId xmlns:p14="http://schemas.microsoft.com/office/powerpoint/2010/main" val="361003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29</a:t>
            </a:fld>
            <a:endParaRPr lang="en-US"/>
          </a:p>
        </p:txBody>
      </p:sp>
    </p:spTree>
    <p:extLst>
      <p:ext uri="{BB962C8B-B14F-4D97-AF65-F5344CB8AC3E}">
        <p14:creationId xmlns:p14="http://schemas.microsoft.com/office/powerpoint/2010/main" val="32534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4</a:t>
            </a:fld>
            <a:endParaRPr lang="en-US"/>
          </a:p>
        </p:txBody>
      </p:sp>
    </p:spTree>
    <p:extLst>
      <p:ext uri="{BB962C8B-B14F-4D97-AF65-F5344CB8AC3E}">
        <p14:creationId xmlns:p14="http://schemas.microsoft.com/office/powerpoint/2010/main" val="213600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EC00872-380A-4149-8F93-7D63A98338B2}" type="slidenum">
              <a:rPr lang="en-US" smtClean="0"/>
              <a:t>5</a:t>
            </a:fld>
            <a:endParaRPr lang="en-US"/>
          </a:p>
        </p:txBody>
      </p:sp>
    </p:spTree>
    <p:extLst>
      <p:ext uri="{BB962C8B-B14F-4D97-AF65-F5344CB8AC3E}">
        <p14:creationId xmlns:p14="http://schemas.microsoft.com/office/powerpoint/2010/main" val="96659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6</a:t>
            </a:fld>
            <a:endParaRPr lang="en-US"/>
          </a:p>
        </p:txBody>
      </p:sp>
    </p:spTree>
    <p:extLst>
      <p:ext uri="{BB962C8B-B14F-4D97-AF65-F5344CB8AC3E}">
        <p14:creationId xmlns:p14="http://schemas.microsoft.com/office/powerpoint/2010/main" val="389978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00872-380A-4149-8F93-7D63A98338B2}" type="slidenum">
              <a:rPr lang="en-US" smtClean="0"/>
              <a:t>7</a:t>
            </a:fld>
            <a:endParaRPr lang="en-US"/>
          </a:p>
        </p:txBody>
      </p:sp>
    </p:spTree>
    <p:extLst>
      <p:ext uri="{BB962C8B-B14F-4D97-AF65-F5344CB8AC3E}">
        <p14:creationId xmlns:p14="http://schemas.microsoft.com/office/powerpoint/2010/main" val="127379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8</a:t>
            </a:fld>
            <a:endParaRPr lang="en-US"/>
          </a:p>
        </p:txBody>
      </p:sp>
    </p:spTree>
    <p:extLst>
      <p:ext uri="{BB962C8B-B14F-4D97-AF65-F5344CB8AC3E}">
        <p14:creationId xmlns:p14="http://schemas.microsoft.com/office/powerpoint/2010/main" val="303798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9</a:t>
            </a:fld>
            <a:endParaRPr lang="en-US"/>
          </a:p>
        </p:txBody>
      </p:sp>
    </p:spTree>
    <p:extLst>
      <p:ext uri="{BB962C8B-B14F-4D97-AF65-F5344CB8AC3E}">
        <p14:creationId xmlns:p14="http://schemas.microsoft.com/office/powerpoint/2010/main" val="235571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00872-380A-4149-8F93-7D63A98338B2}" type="slidenum">
              <a:rPr lang="en-US" smtClean="0"/>
              <a:t>10</a:t>
            </a:fld>
            <a:endParaRPr lang="en-US"/>
          </a:p>
        </p:txBody>
      </p:sp>
    </p:spTree>
    <p:extLst>
      <p:ext uri="{BB962C8B-B14F-4D97-AF65-F5344CB8AC3E}">
        <p14:creationId xmlns:p14="http://schemas.microsoft.com/office/powerpoint/2010/main" val="359449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EA46-73DA-D04A-99B1-16BAACD4A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FE721-DADF-504E-AC1B-CB5E5C937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E4394-64AD-8945-A4B3-0A766BBB56D3}"/>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5" name="Footer Placeholder 4">
            <a:extLst>
              <a:ext uri="{FF2B5EF4-FFF2-40B4-BE49-F238E27FC236}">
                <a16:creationId xmlns:a16="http://schemas.microsoft.com/office/drawing/2014/main" id="{E6E53533-FB48-2241-9454-3A302ACD0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ADFE2-2190-6443-8F37-5A1FE1485D3D}"/>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187121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048E-4CCF-2440-AB2C-C619D08813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DD7870-BD52-C34A-B9C3-127C82637B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8639A-585F-C34B-8901-C5D30D456246}"/>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5" name="Footer Placeholder 4">
            <a:extLst>
              <a:ext uri="{FF2B5EF4-FFF2-40B4-BE49-F238E27FC236}">
                <a16:creationId xmlns:a16="http://schemas.microsoft.com/office/drawing/2014/main" id="{E44DF2B4-5720-8F41-BE0F-6FA12ABD5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E8A0E-AC78-ED4A-B365-85388102AB53}"/>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12440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BF5DE-3B85-034D-92BA-8FA756386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44E9D4-51B0-D747-B060-602C253C59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10DAF-A418-6D40-97D2-142C37A55C51}"/>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5" name="Footer Placeholder 4">
            <a:extLst>
              <a:ext uri="{FF2B5EF4-FFF2-40B4-BE49-F238E27FC236}">
                <a16:creationId xmlns:a16="http://schemas.microsoft.com/office/drawing/2014/main" id="{DDF9CD14-95C1-A246-B5E7-13B16A48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0E0C4-39F6-3142-8E8A-7E18A8847CD1}"/>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204513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D65A-AF63-B847-B5F5-520D3D4A6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5BE28-25D1-6744-8356-D4BA64A8F0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E7DDC-D4AF-E343-B479-35616C92BE80}"/>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5" name="Footer Placeholder 4">
            <a:extLst>
              <a:ext uri="{FF2B5EF4-FFF2-40B4-BE49-F238E27FC236}">
                <a16:creationId xmlns:a16="http://schemas.microsoft.com/office/drawing/2014/main" id="{EEBC8146-74B6-A241-B970-42FBF9792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D13DA-677A-CF45-9459-D4BC1C5ADB16}"/>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423411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ABF8-7FDA-BD4E-BC77-0DB8C824E4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21675-4F13-534C-BC6B-81D90A11A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592F67-F1FF-E84D-8BA2-74AB3581ECDB}"/>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5" name="Footer Placeholder 4">
            <a:extLst>
              <a:ext uri="{FF2B5EF4-FFF2-40B4-BE49-F238E27FC236}">
                <a16:creationId xmlns:a16="http://schemas.microsoft.com/office/drawing/2014/main" id="{4CC9FFF6-BD6F-BF46-B8D8-6E0391A85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3F2FD-253C-E64D-BE3B-E11C1B32C2F5}"/>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267017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7D48-E447-794A-BE8F-5C9904436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EF352-D3A0-5746-BE8A-F710883AC9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7ADDB6-5F0B-A947-AF8A-E6FE6865A0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EC8DFD-12CB-AB43-910C-23EA6F740C08}"/>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6" name="Footer Placeholder 5">
            <a:extLst>
              <a:ext uri="{FF2B5EF4-FFF2-40B4-BE49-F238E27FC236}">
                <a16:creationId xmlns:a16="http://schemas.microsoft.com/office/drawing/2014/main" id="{01C36F0A-95E1-FE4E-9893-9193A9815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BB319-0167-7C44-85F1-7C60EF874E0B}"/>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200099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45E-C116-6749-8B71-D65233CB3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86E381-4E69-3B43-84BF-2CDC8A712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9EEDFE-5375-7F44-8F33-CA4C2C5346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6A9B4-3333-3B4B-A212-50D8389DB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1AC9D-AAB8-6F46-B2BA-25B9F450FC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6A443-6FD9-AB42-B454-FAD1588CC0AB}"/>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8" name="Footer Placeholder 7">
            <a:extLst>
              <a:ext uri="{FF2B5EF4-FFF2-40B4-BE49-F238E27FC236}">
                <a16:creationId xmlns:a16="http://schemas.microsoft.com/office/drawing/2014/main" id="{B09047FD-EB49-8E42-A77B-9822929775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15A280-FF90-C944-A879-43C322A5179B}"/>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353936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A42-D73E-EF49-8514-899EEEC456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5F7B9-5844-0E43-9415-3618C47E6B9A}"/>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4" name="Footer Placeholder 3">
            <a:extLst>
              <a:ext uri="{FF2B5EF4-FFF2-40B4-BE49-F238E27FC236}">
                <a16:creationId xmlns:a16="http://schemas.microsoft.com/office/drawing/2014/main" id="{2DC835D1-6968-CC48-ABA2-5A0ACA20F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5887EE-CD4E-FE4A-9DD3-337FC61E5256}"/>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224519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7FA1D-CE52-664F-9FEA-1E46795042D8}"/>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3" name="Footer Placeholder 2">
            <a:extLst>
              <a:ext uri="{FF2B5EF4-FFF2-40B4-BE49-F238E27FC236}">
                <a16:creationId xmlns:a16="http://schemas.microsoft.com/office/drawing/2014/main" id="{F66B9636-857F-DB40-BCF9-424D35F72E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9D82F1-E43F-1A46-802C-632F299216AF}"/>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58219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1A6B-DD85-7B42-B744-D7EEF8B82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4D9FD6-9687-5E45-B993-64380A9EE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59453C-C146-5F48-A61D-2797AB31D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BBE15E-874E-064C-AB17-44933F661C97}"/>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6" name="Footer Placeholder 5">
            <a:extLst>
              <a:ext uri="{FF2B5EF4-FFF2-40B4-BE49-F238E27FC236}">
                <a16:creationId xmlns:a16="http://schemas.microsoft.com/office/drawing/2014/main" id="{61F80DBA-AB49-DA49-A8EA-BCD7CA140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278D7-EDA3-3A4B-87E0-654F6343961D}"/>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114569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3785-F92A-1742-87AF-4F8E7DA36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46DAC8-26EA-9848-9427-A13FB363C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403B7A-3994-DF4A-97D2-9E9656958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CFC738-BA4E-F743-B45D-7CA390A9799E}"/>
              </a:ext>
            </a:extLst>
          </p:cNvPr>
          <p:cNvSpPr>
            <a:spLocks noGrp="1"/>
          </p:cNvSpPr>
          <p:nvPr>
            <p:ph type="dt" sz="half" idx="10"/>
          </p:nvPr>
        </p:nvSpPr>
        <p:spPr/>
        <p:txBody>
          <a:bodyPr/>
          <a:lstStyle/>
          <a:p>
            <a:fld id="{B500654C-45F7-CF43-A820-8AF448F20DD8}" type="datetimeFigureOut">
              <a:rPr lang="en-US" smtClean="0"/>
              <a:t>4/18/2019</a:t>
            </a:fld>
            <a:endParaRPr lang="en-US"/>
          </a:p>
        </p:txBody>
      </p:sp>
      <p:sp>
        <p:nvSpPr>
          <p:cNvPr id="6" name="Footer Placeholder 5">
            <a:extLst>
              <a:ext uri="{FF2B5EF4-FFF2-40B4-BE49-F238E27FC236}">
                <a16:creationId xmlns:a16="http://schemas.microsoft.com/office/drawing/2014/main" id="{FC3B6989-4C02-B942-8506-D5E7C55D3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3B653-F00E-CD45-849C-A06ABA4CCC31}"/>
              </a:ext>
            </a:extLst>
          </p:cNvPr>
          <p:cNvSpPr>
            <a:spLocks noGrp="1"/>
          </p:cNvSpPr>
          <p:nvPr>
            <p:ph type="sldNum" sz="quarter" idx="12"/>
          </p:nvPr>
        </p:nvSpPr>
        <p:spPr/>
        <p:txBody>
          <a:bodyPr/>
          <a:lstStyle/>
          <a:p>
            <a:fld id="{08284B2D-7200-2C48-8C4D-4F6F100A4609}" type="slidenum">
              <a:rPr lang="en-US" smtClean="0"/>
              <a:t>‹#›</a:t>
            </a:fld>
            <a:endParaRPr lang="en-US"/>
          </a:p>
        </p:txBody>
      </p:sp>
    </p:spTree>
    <p:extLst>
      <p:ext uri="{BB962C8B-B14F-4D97-AF65-F5344CB8AC3E}">
        <p14:creationId xmlns:p14="http://schemas.microsoft.com/office/powerpoint/2010/main" val="133369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E2563E-E3DA-5A4A-9812-B367491B2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48E96D-8128-3444-AA2A-21CAFCB8D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BA41D-0ED4-0944-B9AC-65EDF61E2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0654C-45F7-CF43-A820-8AF448F20DD8}" type="datetimeFigureOut">
              <a:rPr lang="en-US" smtClean="0"/>
              <a:t>4/18/2019</a:t>
            </a:fld>
            <a:endParaRPr lang="en-US"/>
          </a:p>
        </p:txBody>
      </p:sp>
      <p:sp>
        <p:nvSpPr>
          <p:cNvPr id="5" name="Footer Placeholder 4">
            <a:extLst>
              <a:ext uri="{FF2B5EF4-FFF2-40B4-BE49-F238E27FC236}">
                <a16:creationId xmlns:a16="http://schemas.microsoft.com/office/drawing/2014/main" id="{6E78DCEA-DA38-F74E-8DD6-A2AA24165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F5F97B-A676-3644-A3AF-F21F50C07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84B2D-7200-2C48-8C4D-4F6F100A4609}" type="slidenum">
              <a:rPr lang="en-US" smtClean="0"/>
              <a:t>‹#›</a:t>
            </a:fld>
            <a:endParaRPr lang="en-US"/>
          </a:p>
        </p:txBody>
      </p:sp>
    </p:spTree>
    <p:extLst>
      <p:ext uri="{BB962C8B-B14F-4D97-AF65-F5344CB8AC3E}">
        <p14:creationId xmlns:p14="http://schemas.microsoft.com/office/powerpoint/2010/main" val="880313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23" y="0"/>
            <a:ext cx="12273023" cy="6858000"/>
          </a:xfrm>
        </p:spPr>
      </p:pic>
    </p:spTree>
    <p:extLst>
      <p:ext uri="{BB962C8B-B14F-4D97-AF65-F5344CB8AC3E}">
        <p14:creationId xmlns:p14="http://schemas.microsoft.com/office/powerpoint/2010/main" val="117939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7BDCF084-E767-CE4B-89AC-32FFD00E63CE}"/>
              </a:ext>
            </a:extLst>
          </p:cNvPr>
          <p:cNvPicPr>
            <a:picLocks noChangeAspect="1"/>
          </p:cNvPicPr>
          <p:nvPr/>
        </p:nvPicPr>
        <p:blipFill rotWithShape="1">
          <a:blip r:embed="rId3">
            <a:alphaModFix/>
            <a:extLst/>
          </a:blip>
          <a:srcRect l="21216" r="8857"/>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BAFF0D9-5F54-D84C-83DD-25B5C7949E51}"/>
              </a:ext>
            </a:extLst>
          </p:cNvPr>
          <p:cNvSpPr>
            <a:spLocks noGrp="1"/>
          </p:cNvSpPr>
          <p:nvPr>
            <p:ph idx="1"/>
          </p:nvPr>
        </p:nvSpPr>
        <p:spPr>
          <a:xfrm>
            <a:off x="573503" y="648393"/>
            <a:ext cx="5642102" cy="5706108"/>
          </a:xfrm>
        </p:spPr>
        <p:txBody>
          <a:bodyPr anchor="ctr">
            <a:normAutofit fontScale="92500" lnSpcReduction="10000"/>
          </a:bodyPr>
          <a:lstStyle/>
          <a:p>
            <a:pPr marL="0" indent="0">
              <a:lnSpc>
                <a:spcPct val="100000"/>
              </a:lnSpc>
              <a:buNone/>
            </a:pPr>
            <a:r>
              <a:rPr lang="es-MX" dirty="0">
                <a:solidFill>
                  <a:schemeClr val="accent1">
                    <a:lumMod val="75000"/>
                  </a:schemeClr>
                </a:solidFill>
              </a:rPr>
              <a:t>No se puede desarrollar resiliencia en el ámbito de la religión sin una comprensión de cómo se siente Dios con respecto a tu persona</a:t>
            </a:r>
            <a:r>
              <a:rPr lang="es-MX" dirty="0" smtClean="0">
                <a:solidFill>
                  <a:schemeClr val="accent1">
                    <a:lumMod val="75000"/>
                  </a:schemeClr>
                </a:solidFill>
              </a:rPr>
              <a:t>.</a:t>
            </a:r>
          </a:p>
          <a:p>
            <a:pPr marL="0" indent="0">
              <a:lnSpc>
                <a:spcPct val="100000"/>
              </a:lnSpc>
              <a:buNone/>
            </a:pPr>
            <a:endParaRPr lang="en-US" sz="2400" dirty="0">
              <a:solidFill>
                <a:srgbClr val="000000"/>
              </a:solidFill>
            </a:endParaRPr>
          </a:p>
          <a:p>
            <a:pPr>
              <a:lnSpc>
                <a:spcPct val="100000"/>
              </a:lnSpc>
            </a:pPr>
            <a:r>
              <a:rPr lang="es-MX" sz="2400" dirty="0">
                <a:latin typeface="Aharoni" panose="02010803020104030203" pitchFamily="2" charset="-79"/>
                <a:cs typeface="Aharoni" panose="02010803020104030203" pitchFamily="2" charset="-79"/>
              </a:rPr>
              <a:t>La persona más importante para Dios en este mundo, </a:t>
            </a:r>
            <a:r>
              <a:rPr lang="es-MX" sz="4800" dirty="0">
                <a:solidFill>
                  <a:srgbClr val="FF18B3"/>
                </a:solidFill>
                <a:latin typeface="Brush Script MT" panose="03060802040406070304" pitchFamily="66" charset="0"/>
                <a:cs typeface="Aharoni" panose="02010803020104030203" pitchFamily="2" charset="-79"/>
              </a:rPr>
              <a:t>eres tú</a:t>
            </a:r>
            <a:r>
              <a:rPr lang="es-MX" sz="2400" dirty="0">
                <a:latin typeface="Aharoni" panose="02010803020104030203" pitchFamily="2" charset="-79"/>
                <a:cs typeface="Aharoni" panose="02010803020104030203" pitchFamily="2" charset="-79"/>
              </a:rPr>
              <a:t>. </a:t>
            </a:r>
            <a:endParaRPr lang="es-MX" sz="2400" dirty="0" smtClean="0">
              <a:latin typeface="Aharoni" panose="02010803020104030203" pitchFamily="2" charset="-79"/>
              <a:cs typeface="Aharoni" panose="02010803020104030203" pitchFamily="2" charset="-79"/>
            </a:endParaRPr>
          </a:p>
          <a:p>
            <a:pPr>
              <a:lnSpc>
                <a:spcPct val="100000"/>
              </a:lnSpc>
            </a:pPr>
            <a:endParaRPr lang="es-MX" sz="2400" dirty="0"/>
          </a:p>
          <a:p>
            <a:pPr>
              <a:lnSpc>
                <a:spcPct val="100000"/>
              </a:lnSpc>
            </a:pPr>
            <a:r>
              <a:rPr lang="es-MX" sz="2400" dirty="0" smtClean="0">
                <a:latin typeface="Aharoni" panose="02010803020104030203" pitchFamily="2" charset="-79"/>
                <a:cs typeface="Aharoni" panose="02010803020104030203" pitchFamily="2" charset="-79"/>
              </a:rPr>
              <a:t>Dios </a:t>
            </a:r>
            <a:r>
              <a:rPr lang="es-MX" sz="4400" dirty="0">
                <a:solidFill>
                  <a:srgbClr val="FF18B3"/>
                </a:solidFill>
                <a:latin typeface="Brush Script MT" panose="03060802040406070304" pitchFamily="66" charset="0"/>
                <a:cs typeface="Aharoni" panose="02010803020104030203" pitchFamily="2" charset="-79"/>
              </a:rPr>
              <a:t>te ama </a:t>
            </a:r>
            <a:r>
              <a:rPr lang="es-MX" sz="2400" dirty="0">
                <a:latin typeface="Aharoni" panose="02010803020104030203" pitchFamily="2" charset="-79"/>
                <a:cs typeface="Aharoni" panose="02010803020104030203" pitchFamily="2" charset="-79"/>
              </a:rPr>
              <a:t>con amor eterno</a:t>
            </a:r>
            <a:r>
              <a:rPr lang="es-MX" sz="2400" dirty="0" smtClean="0">
                <a:latin typeface="Aharoni" panose="02010803020104030203" pitchFamily="2" charset="-79"/>
                <a:cs typeface="Aharoni" panose="02010803020104030203" pitchFamily="2" charset="-79"/>
              </a:rPr>
              <a:t>.</a:t>
            </a:r>
          </a:p>
          <a:p>
            <a:pPr>
              <a:lnSpc>
                <a:spcPct val="100000"/>
              </a:lnSpc>
            </a:pPr>
            <a:endParaRPr lang="es-MX" sz="2400" dirty="0">
              <a:latin typeface="Aharoni" panose="02010803020104030203" pitchFamily="2" charset="-79"/>
              <a:cs typeface="Aharoni" panose="02010803020104030203" pitchFamily="2" charset="-79"/>
            </a:endParaRPr>
          </a:p>
          <a:p>
            <a:pPr>
              <a:lnSpc>
                <a:spcPct val="100000"/>
              </a:lnSpc>
            </a:pPr>
            <a:r>
              <a:rPr lang="es-MX" sz="2400" dirty="0" smtClean="0">
                <a:latin typeface="Aharoni" panose="02010803020104030203" pitchFamily="2" charset="-79"/>
                <a:cs typeface="Aharoni" panose="02010803020104030203" pitchFamily="2" charset="-79"/>
              </a:rPr>
              <a:t> </a:t>
            </a:r>
            <a:r>
              <a:rPr lang="es-MX" sz="2400" dirty="0">
                <a:latin typeface="Aharoni" panose="02010803020104030203" pitchFamily="2" charset="-79"/>
                <a:cs typeface="Aharoni" panose="02010803020104030203" pitchFamily="2" charset="-79"/>
              </a:rPr>
              <a:t>Él </a:t>
            </a:r>
            <a:r>
              <a:rPr lang="es-MX" sz="5200" dirty="0">
                <a:solidFill>
                  <a:srgbClr val="FF18B3"/>
                </a:solidFill>
                <a:latin typeface="Brush Script MT" panose="03060802040406070304" pitchFamily="66" charset="0"/>
                <a:cs typeface="Aharoni" panose="02010803020104030203" pitchFamily="2" charset="-79"/>
              </a:rPr>
              <a:t>te redime </a:t>
            </a:r>
            <a:r>
              <a:rPr lang="es-MX" sz="2400" dirty="0">
                <a:latin typeface="Aharoni" panose="02010803020104030203" pitchFamily="2" charset="-79"/>
                <a:cs typeface="Aharoni" panose="02010803020104030203" pitchFamily="2" charset="-79"/>
              </a:rPr>
              <a:t>con su sangre.</a:t>
            </a:r>
            <a:endParaRPr lang="en-US" sz="24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2937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FF0D9-5F54-D84C-83DD-25B5C7949E51}"/>
              </a:ext>
            </a:extLst>
          </p:cNvPr>
          <p:cNvSpPr>
            <a:spLocks noGrp="1"/>
          </p:cNvSpPr>
          <p:nvPr>
            <p:ph idx="1"/>
          </p:nvPr>
        </p:nvSpPr>
        <p:spPr>
          <a:xfrm>
            <a:off x="231494" y="393960"/>
            <a:ext cx="6404015" cy="5624876"/>
          </a:xfrm>
        </p:spPr>
        <p:txBody>
          <a:bodyPr anchor="t">
            <a:noAutofit/>
          </a:bodyPr>
          <a:lstStyle/>
          <a:p>
            <a:pPr>
              <a:lnSpc>
                <a:spcPct val="100000"/>
              </a:lnSpc>
            </a:pPr>
            <a:r>
              <a:rPr lang="es-MX" sz="3200" b="1" dirty="0" smtClean="0">
                <a:solidFill>
                  <a:schemeClr val="accent1">
                    <a:lumMod val="75000"/>
                  </a:schemeClr>
                </a:solidFill>
              </a:rPr>
              <a:t>Te </a:t>
            </a:r>
            <a:r>
              <a:rPr lang="es-MX" sz="3200" b="1" dirty="0">
                <a:solidFill>
                  <a:schemeClr val="accent1">
                    <a:lumMod val="75000"/>
                  </a:schemeClr>
                </a:solidFill>
              </a:rPr>
              <a:t>nombra como </a:t>
            </a:r>
            <a:r>
              <a:rPr lang="es-MX" sz="6000" b="1" dirty="0">
                <a:solidFill>
                  <a:srgbClr val="FF2F92"/>
                </a:solidFill>
                <a:latin typeface="DilleniaUPC" panose="02020603050405020304" pitchFamily="18" charset="-34"/>
                <a:cs typeface="DilleniaUPC" panose="02020603050405020304" pitchFamily="18" charset="-34"/>
              </a:rPr>
              <a:t>su heredero</a:t>
            </a:r>
            <a:r>
              <a:rPr lang="es-MX" sz="3200" b="1" dirty="0">
                <a:solidFill>
                  <a:schemeClr val="accent1">
                    <a:lumMod val="75000"/>
                  </a:schemeClr>
                </a:solidFill>
              </a:rPr>
              <a:t>, como su hijo o su hija. </a:t>
            </a:r>
            <a:endParaRPr lang="es-MX" sz="3200" b="1" dirty="0" smtClean="0">
              <a:solidFill>
                <a:schemeClr val="accent1">
                  <a:lumMod val="75000"/>
                </a:schemeClr>
              </a:solidFill>
            </a:endParaRPr>
          </a:p>
          <a:p>
            <a:pPr>
              <a:lnSpc>
                <a:spcPct val="100000"/>
              </a:lnSpc>
            </a:pPr>
            <a:endParaRPr lang="es-MX" sz="3200" b="1" dirty="0" smtClean="0">
              <a:solidFill>
                <a:schemeClr val="accent1">
                  <a:lumMod val="75000"/>
                </a:schemeClr>
              </a:solidFill>
            </a:endParaRPr>
          </a:p>
          <a:p>
            <a:pPr>
              <a:lnSpc>
                <a:spcPct val="100000"/>
              </a:lnSpc>
            </a:pPr>
            <a:r>
              <a:rPr lang="es-MX" sz="3200" b="1" dirty="0" smtClean="0">
                <a:solidFill>
                  <a:schemeClr val="accent1">
                    <a:lumMod val="75000"/>
                  </a:schemeClr>
                </a:solidFill>
              </a:rPr>
              <a:t>Te </a:t>
            </a:r>
            <a:r>
              <a:rPr lang="es-MX" sz="3200" b="1" dirty="0">
                <a:solidFill>
                  <a:schemeClr val="accent1">
                    <a:lumMod val="75000"/>
                  </a:schemeClr>
                </a:solidFill>
              </a:rPr>
              <a:t>corona de </a:t>
            </a:r>
            <a:r>
              <a:rPr lang="es-MX" sz="3200" b="1" dirty="0">
                <a:solidFill>
                  <a:srgbClr val="FF2F92"/>
                </a:solidFill>
              </a:rPr>
              <a:t>gloria y honor</a:t>
            </a:r>
            <a:r>
              <a:rPr lang="es-MX" sz="3200" b="1" dirty="0">
                <a:solidFill>
                  <a:schemeClr val="accent1">
                    <a:lumMod val="75000"/>
                  </a:schemeClr>
                </a:solidFill>
              </a:rPr>
              <a:t>, como su príncipe o su princesa real. </a:t>
            </a:r>
            <a:endParaRPr lang="es-MX" sz="3200" b="1" dirty="0" smtClean="0">
              <a:solidFill>
                <a:schemeClr val="accent1">
                  <a:lumMod val="75000"/>
                </a:schemeClr>
              </a:solidFill>
            </a:endParaRPr>
          </a:p>
          <a:p>
            <a:pPr marL="0" indent="0">
              <a:lnSpc>
                <a:spcPct val="100000"/>
              </a:lnSpc>
              <a:buNone/>
            </a:pPr>
            <a:endParaRPr lang="es-MX" sz="3200" b="1" dirty="0" smtClean="0">
              <a:solidFill>
                <a:schemeClr val="accent1">
                  <a:lumMod val="75000"/>
                </a:schemeClr>
              </a:solidFill>
            </a:endParaRPr>
          </a:p>
          <a:p>
            <a:pPr>
              <a:lnSpc>
                <a:spcPct val="100000"/>
              </a:lnSpc>
            </a:pPr>
            <a:r>
              <a:rPr lang="es-MX" sz="3200" b="1" dirty="0" smtClean="0">
                <a:solidFill>
                  <a:schemeClr val="accent1">
                    <a:lumMod val="75000"/>
                  </a:schemeClr>
                </a:solidFill>
              </a:rPr>
              <a:t>Te </a:t>
            </a:r>
            <a:r>
              <a:rPr lang="es-MX" sz="3200" b="1" dirty="0">
                <a:solidFill>
                  <a:schemeClr val="accent1">
                    <a:lumMod val="75000"/>
                  </a:schemeClr>
                </a:solidFill>
              </a:rPr>
              <a:t>cubre con su manto de justicia, de tal manera que seas capaz de amar y de perdonar </a:t>
            </a:r>
            <a:r>
              <a:rPr lang="es-MX" sz="4000" b="1" dirty="0">
                <a:solidFill>
                  <a:srgbClr val="FF2F92"/>
                </a:solidFill>
                <a:latin typeface="Aharoni" panose="02010803020104030203" pitchFamily="2" charset="-79"/>
                <a:cs typeface="Aharoni" panose="02010803020104030203" pitchFamily="2" charset="-79"/>
              </a:rPr>
              <a:t>como </a:t>
            </a:r>
            <a:r>
              <a:rPr lang="es-MX" sz="4000" b="1" dirty="0" smtClean="0">
                <a:solidFill>
                  <a:srgbClr val="FF2F92"/>
                </a:solidFill>
                <a:latin typeface="Aharoni" panose="02010803020104030203" pitchFamily="2" charset="-79"/>
                <a:cs typeface="Aharoni" panose="02010803020104030203" pitchFamily="2" charset="-79"/>
              </a:rPr>
              <a:t>Jesús.</a:t>
            </a:r>
            <a:endParaRPr lang="en-US" sz="3600" b="1" dirty="0">
              <a:solidFill>
                <a:srgbClr val="FF2F92"/>
              </a:solidFill>
              <a:latin typeface="Aharoni" panose="02010803020104030203" pitchFamily="2" charset="-79"/>
              <a:cs typeface="Aharoni" panose="02010803020104030203" pitchFamily="2" charset="-79"/>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n umbrella&#10;&#10;Description automatically generated">
            <a:extLst>
              <a:ext uri="{FF2B5EF4-FFF2-40B4-BE49-F238E27FC236}">
                <a16:creationId xmlns:a16="http://schemas.microsoft.com/office/drawing/2014/main" id="{698E709E-012E-2640-9BF9-2E946BD14CD5}"/>
              </a:ext>
            </a:extLst>
          </p:cNvPr>
          <p:cNvPicPr>
            <a:picLocks noChangeAspect="1"/>
          </p:cNvPicPr>
          <p:nvPr/>
        </p:nvPicPr>
        <p:blipFill rotWithShape="1">
          <a:blip r:embed="rId3"/>
          <a:srcRect l="20092" r="7735" b="1"/>
          <a:stretch/>
        </p:blipFill>
        <p:spPr>
          <a:xfrm>
            <a:off x="6854314" y="-2008"/>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8767136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CFA3-0688-924E-B863-55D6A357E248}"/>
              </a:ext>
            </a:extLst>
          </p:cNvPr>
          <p:cNvSpPr>
            <a:spLocks noGrp="1"/>
          </p:cNvSpPr>
          <p:nvPr>
            <p:ph type="title"/>
          </p:nvPr>
        </p:nvSpPr>
        <p:spPr>
          <a:xfrm>
            <a:off x="844951" y="972886"/>
            <a:ext cx="5314536" cy="1325563"/>
          </a:xfrm>
        </p:spPr>
        <p:txBody>
          <a:bodyPr>
            <a:normAutofit fontScale="90000"/>
          </a:bodyPr>
          <a:lstStyle/>
          <a:p>
            <a:r>
              <a:rPr lang="en-US" sz="4000" b="1" dirty="0" smtClean="0">
                <a:latin typeface="Avenir Next" panose="020B0503020202020204" pitchFamily="34" charset="0"/>
              </a:rPr>
              <a:t/>
            </a:r>
            <a:br>
              <a:rPr lang="en-US" sz="4000" b="1" dirty="0" smtClean="0">
                <a:latin typeface="Avenir Next" panose="020B0503020202020204" pitchFamily="34" charset="0"/>
              </a:rPr>
            </a:br>
            <a:r>
              <a:rPr lang="es-MX" b="1" dirty="0">
                <a:latin typeface="Aharoni" panose="02010803020104030203" pitchFamily="2" charset="-79"/>
                <a:cs typeface="Aharoni" panose="02010803020104030203" pitchFamily="2" charset="-79"/>
              </a:rPr>
              <a:t>ADÁN</a:t>
            </a:r>
            <a:r>
              <a:rPr lang="es-MX" b="1" dirty="0"/>
              <a:t> </a:t>
            </a:r>
            <a:r>
              <a:rPr lang="es-MX" b="1" dirty="0" smtClean="0"/>
              <a:t>&amp; </a:t>
            </a:r>
            <a:r>
              <a:rPr lang="es-MX" b="1" dirty="0">
                <a:latin typeface="Aharoni" panose="02010803020104030203" pitchFamily="2" charset="-79"/>
                <a:cs typeface="Aharoni" panose="02010803020104030203" pitchFamily="2" charset="-79"/>
              </a:rPr>
              <a:t>EVA</a:t>
            </a:r>
            <a:r>
              <a:rPr lang="en-US" dirty="0"/>
              <a:t/>
            </a:r>
            <a:br>
              <a:rPr lang="en-US" dirty="0"/>
            </a:br>
            <a:endParaRPr lang="en-US" sz="40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94D9B2E-46E1-2340-B330-42CC14F63CD9}"/>
              </a:ext>
            </a:extLst>
          </p:cNvPr>
          <p:cNvSpPr>
            <a:spLocks noGrp="1"/>
          </p:cNvSpPr>
          <p:nvPr>
            <p:ph idx="1"/>
          </p:nvPr>
        </p:nvSpPr>
        <p:spPr>
          <a:xfrm>
            <a:off x="844951" y="2046262"/>
            <a:ext cx="5905189" cy="3023449"/>
          </a:xfrm>
        </p:spPr>
        <p:txBody>
          <a:bodyPr anchor="t">
            <a:normAutofit lnSpcReduction="10000"/>
          </a:bodyPr>
          <a:lstStyle/>
          <a:p>
            <a:pPr marL="0" indent="0" algn="ctr">
              <a:buNone/>
            </a:pPr>
            <a:endParaRPr lang="en-US" dirty="0">
              <a:solidFill>
                <a:schemeClr val="accent1">
                  <a:lumMod val="50000"/>
                </a:schemeClr>
              </a:solidFill>
            </a:endParaRPr>
          </a:p>
          <a:p>
            <a:pPr marL="0" indent="0">
              <a:buNone/>
            </a:pPr>
            <a:r>
              <a:rPr lang="es-MX" i="1" dirty="0">
                <a:solidFill>
                  <a:schemeClr val="accent1">
                    <a:lumMod val="50000"/>
                  </a:schemeClr>
                </a:solidFill>
              </a:rPr>
              <a:t>“Caín dijo a su hermano Abel: ‘Salgamos al campo’.</a:t>
            </a:r>
            <a:endParaRPr lang="en-US" dirty="0">
              <a:solidFill>
                <a:schemeClr val="accent1">
                  <a:lumMod val="50000"/>
                </a:schemeClr>
              </a:solidFill>
            </a:endParaRPr>
          </a:p>
          <a:p>
            <a:pPr marL="0" indent="0">
              <a:buNone/>
            </a:pPr>
            <a:r>
              <a:rPr lang="es-MX" i="1" dirty="0">
                <a:solidFill>
                  <a:schemeClr val="accent1">
                    <a:lumMod val="50000"/>
                  </a:schemeClr>
                </a:solidFill>
              </a:rPr>
              <a:t>Y aconteció que estando ellos en el campo, Caín se levantó contra su hermano Abel y lo mató”</a:t>
            </a:r>
            <a:r>
              <a:rPr lang="es-MX" dirty="0">
                <a:solidFill>
                  <a:schemeClr val="accent1">
                    <a:lumMod val="50000"/>
                  </a:schemeClr>
                </a:solidFill>
              </a:rPr>
              <a:t>.</a:t>
            </a:r>
            <a:r>
              <a:rPr lang="es-MX" i="1" dirty="0">
                <a:solidFill>
                  <a:schemeClr val="accent1">
                    <a:lumMod val="50000"/>
                  </a:schemeClr>
                </a:solidFill>
              </a:rPr>
              <a:t> </a:t>
            </a:r>
            <a:endParaRPr lang="en-US" dirty="0">
              <a:solidFill>
                <a:schemeClr val="accent1">
                  <a:lumMod val="50000"/>
                </a:schemeClr>
              </a:solidFill>
            </a:endParaRPr>
          </a:p>
          <a:p>
            <a:pPr marL="0" indent="0">
              <a:buNone/>
            </a:pPr>
            <a:r>
              <a:rPr lang="es-MX" i="1" dirty="0">
                <a:solidFill>
                  <a:schemeClr val="accent1">
                    <a:lumMod val="50000"/>
                  </a:schemeClr>
                </a:solidFill>
              </a:rPr>
              <a:t>(Génesis 4:8).</a:t>
            </a:r>
            <a:endParaRPr lang="en-US" dirty="0">
              <a:solidFill>
                <a:schemeClr val="accent1">
                  <a:lumMod val="50000"/>
                </a:schemeClr>
              </a:solidFill>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n umbrella&#10;&#10;Description automatically generated">
            <a:extLst>
              <a:ext uri="{FF2B5EF4-FFF2-40B4-BE49-F238E27FC236}">
                <a16:creationId xmlns:a16="http://schemas.microsoft.com/office/drawing/2014/main" id="{36DC1104-B494-3A48-8C07-B52A592AE510}"/>
              </a:ext>
            </a:extLst>
          </p:cNvPr>
          <p:cNvPicPr>
            <a:picLocks noChangeAspect="1"/>
          </p:cNvPicPr>
          <p:nvPr/>
        </p:nvPicPr>
        <p:blipFill rotWithShape="1">
          <a:blip r:embed="rId3"/>
          <a:srcRect l="20092" r="7735"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06775179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5ED0-87FF-574B-880B-1CA17BA42A3C}"/>
              </a:ext>
            </a:extLst>
          </p:cNvPr>
          <p:cNvSpPr>
            <a:spLocks noGrp="1"/>
          </p:cNvSpPr>
          <p:nvPr>
            <p:ph type="title"/>
          </p:nvPr>
        </p:nvSpPr>
        <p:spPr>
          <a:xfrm>
            <a:off x="4821342" y="254643"/>
            <a:ext cx="7226570" cy="1860467"/>
          </a:xfrm>
        </p:spPr>
        <p:txBody>
          <a:bodyPr anchor="b">
            <a:normAutofit fontScale="90000"/>
          </a:bodyPr>
          <a:lstStyle/>
          <a:p>
            <a:pPr algn="ctr"/>
            <a:r>
              <a:rPr lang="es-MX" b="1" dirty="0"/>
              <a:t>Dios les proveyó una senda de resiliencia a </a:t>
            </a:r>
            <a:r>
              <a:rPr lang="es-MX" b="1" dirty="0" smtClean="0"/>
              <a:t/>
            </a:r>
            <a:br>
              <a:rPr lang="es-MX" b="1" dirty="0" smtClean="0"/>
            </a:br>
            <a:r>
              <a:rPr lang="es-MX" b="1" dirty="0" smtClean="0">
                <a:solidFill>
                  <a:srgbClr val="FF18B3"/>
                </a:solidFill>
                <a:latin typeface="Aharoni" panose="02010803020104030203" pitchFamily="2" charset="-79"/>
                <a:cs typeface="Aharoni" panose="02010803020104030203" pitchFamily="2" charset="-79"/>
              </a:rPr>
              <a:t>ADÁN &amp; EVA</a:t>
            </a:r>
            <a:endParaRPr lang="en-US" sz="4100" i="1" dirty="0">
              <a:solidFill>
                <a:srgbClr val="FF18B3"/>
              </a:solidFill>
              <a:latin typeface="Aharoni" panose="02010803020104030203" pitchFamily="2" charset="-79"/>
              <a:cs typeface="Aharoni" panose="02010803020104030203" pitchFamily="2" charset="-79"/>
            </a:endParaRPr>
          </a:p>
        </p:txBody>
      </p:sp>
      <p:pic>
        <p:nvPicPr>
          <p:cNvPr id="4" name="Picture 3" descr="A close up of an umbrella&#10;&#10;Description automatically generated">
            <a:extLst>
              <a:ext uri="{FF2B5EF4-FFF2-40B4-BE49-F238E27FC236}">
                <a16:creationId xmlns:a16="http://schemas.microsoft.com/office/drawing/2014/main" id="{51B162D7-9BD3-594D-A926-D78365B479C3}"/>
              </a:ext>
            </a:extLst>
          </p:cNvPr>
          <p:cNvPicPr>
            <a:picLocks noChangeAspect="1"/>
          </p:cNvPicPr>
          <p:nvPr/>
        </p:nvPicPr>
        <p:blipFill rotWithShape="1">
          <a:blip r:embed="rId3"/>
          <a:srcRect l="30832" r="1847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43158D-E47D-964D-BF03-E093EF438485}"/>
              </a:ext>
            </a:extLst>
          </p:cNvPr>
          <p:cNvSpPr>
            <a:spLocks noGrp="1"/>
          </p:cNvSpPr>
          <p:nvPr>
            <p:ph idx="1"/>
          </p:nvPr>
        </p:nvSpPr>
        <p:spPr>
          <a:xfrm>
            <a:off x="5080934" y="2115117"/>
            <a:ext cx="6309360" cy="4378280"/>
          </a:xfrm>
        </p:spPr>
        <p:txBody>
          <a:bodyPr>
            <a:normAutofit fontScale="92500" lnSpcReduction="20000"/>
          </a:bodyPr>
          <a:lstStyle/>
          <a:p>
            <a:pPr marL="0" indent="0">
              <a:buNone/>
            </a:pPr>
            <a:r>
              <a:rPr lang="es-MX" b="1" dirty="0">
                <a:solidFill>
                  <a:schemeClr val="accent1">
                    <a:lumMod val="75000"/>
                  </a:schemeClr>
                </a:solidFill>
                <a:latin typeface="DilleniaUPC" panose="02020603050405020304" pitchFamily="18" charset="-34"/>
                <a:cs typeface="DilleniaUPC" panose="02020603050405020304" pitchFamily="18" charset="-34"/>
              </a:rPr>
              <a:t>Adán y Eva seguramente fueron capaces de lograr algunas cosas que actualmente se consideran como componentes del factor resiliencia: </a:t>
            </a:r>
            <a:endParaRPr lang="en-US" b="1" dirty="0">
              <a:solidFill>
                <a:schemeClr val="accent1">
                  <a:lumMod val="75000"/>
                </a:schemeClr>
              </a:solidFill>
              <a:latin typeface="DilleniaUPC" panose="02020603050405020304" pitchFamily="18" charset="-34"/>
              <a:cs typeface="DilleniaUPC" panose="02020603050405020304" pitchFamily="18" charset="-34"/>
            </a:endParaRPr>
          </a:p>
          <a:p>
            <a:pPr marL="0" lvl="0" indent="0">
              <a:buNone/>
            </a:pPr>
            <a:endParaRPr lang="en-US" sz="1100" dirty="0"/>
          </a:p>
          <a:p>
            <a:pPr lvl="0"/>
            <a:r>
              <a:rPr lang="es-MX" dirty="0"/>
              <a:t>Apóyate por fe en Dios.</a:t>
            </a:r>
            <a:endParaRPr lang="en-US" dirty="0"/>
          </a:p>
          <a:p>
            <a:pPr lvl="0"/>
            <a:r>
              <a:rPr lang="es-MX" dirty="0"/>
              <a:t>Enfrenta los temores.</a:t>
            </a:r>
            <a:endParaRPr lang="en-US" dirty="0"/>
          </a:p>
          <a:p>
            <a:pPr lvl="0"/>
            <a:r>
              <a:rPr lang="es-MX" dirty="0"/>
              <a:t>Acepta las cosas que no pueden cambiar.</a:t>
            </a:r>
            <a:endParaRPr lang="en-US" dirty="0"/>
          </a:p>
          <a:p>
            <a:pPr lvl="0"/>
            <a:r>
              <a:rPr lang="es-MX" dirty="0"/>
              <a:t>Encuentra significado en las experiencias tanto de los errores pasados como de los presentes. </a:t>
            </a:r>
            <a:endParaRPr lang="en-US" dirty="0"/>
          </a:p>
          <a:p>
            <a:r>
              <a:rPr lang="es-MX" dirty="0"/>
              <a:t>Capta la importante lección de la existencia, acerca de que cosas males pueden ocurrirle y de hecho le ocurren a cualquier persona</a:t>
            </a:r>
            <a:endParaRPr lang="en-US" sz="2600" dirty="0"/>
          </a:p>
        </p:txBody>
      </p:sp>
    </p:spTree>
    <p:extLst>
      <p:ext uri="{BB962C8B-B14F-4D97-AF65-F5344CB8AC3E}">
        <p14:creationId xmlns:p14="http://schemas.microsoft.com/office/powerpoint/2010/main" val="102482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1577-3AFA-F547-9BEB-507E1969F370}"/>
              </a:ext>
            </a:extLst>
          </p:cNvPr>
          <p:cNvSpPr>
            <a:spLocks noGrp="1"/>
          </p:cNvSpPr>
          <p:nvPr>
            <p:ph type="title"/>
          </p:nvPr>
        </p:nvSpPr>
        <p:spPr>
          <a:xfrm>
            <a:off x="5173884" y="474563"/>
            <a:ext cx="6394662" cy="1707038"/>
          </a:xfrm>
        </p:spPr>
        <p:txBody>
          <a:bodyPr anchor="b">
            <a:noAutofit/>
          </a:bodyPr>
          <a:lstStyle/>
          <a:p>
            <a:pPr algn="ctr">
              <a:lnSpc>
                <a:spcPct val="100000"/>
              </a:lnSpc>
            </a:pPr>
            <a:r>
              <a:rPr lang="es-MX" sz="3600" b="1" dirty="0"/>
              <a:t>Dios </a:t>
            </a:r>
            <a:r>
              <a:rPr lang="es-MX" sz="3600" b="1" dirty="0">
                <a:solidFill>
                  <a:srgbClr val="FF2F92"/>
                </a:solidFill>
              </a:rPr>
              <a:t>proveyó</a:t>
            </a:r>
            <a:r>
              <a:rPr lang="es-MX" sz="3600" b="1" dirty="0"/>
              <a:t> </a:t>
            </a:r>
            <a:r>
              <a:rPr lang="es-MX" sz="3600" b="1" dirty="0" smtClean="0"/>
              <a:t>una </a:t>
            </a:r>
            <a:r>
              <a:rPr lang="es-MX" sz="3600" b="1" dirty="0"/>
              <a:t>senda de resiliencia para </a:t>
            </a:r>
            <a:r>
              <a:rPr lang="es-MX" sz="3600" b="1" dirty="0">
                <a:latin typeface="Aharoni" panose="02010803020104030203" pitchFamily="2" charset="-79"/>
                <a:cs typeface="Aharoni" panose="02010803020104030203" pitchFamily="2" charset="-79"/>
              </a:rPr>
              <a:t>Adán y Eva</a:t>
            </a:r>
            <a:r>
              <a:rPr lang="es-MX" sz="3600" b="1" dirty="0"/>
              <a:t> usando </a:t>
            </a:r>
            <a:r>
              <a:rPr lang="es-MX" sz="3600" b="1" dirty="0">
                <a:solidFill>
                  <a:schemeClr val="accent1">
                    <a:lumMod val="75000"/>
                  </a:schemeClr>
                </a:solidFill>
              </a:rPr>
              <a:t>estrategias espirituales</a:t>
            </a:r>
            <a:r>
              <a:rPr lang="es-MX" sz="3600" b="1" dirty="0"/>
              <a:t>.</a:t>
            </a:r>
            <a:r>
              <a:rPr lang="es-MX" sz="3600" dirty="0"/>
              <a:t> </a:t>
            </a:r>
            <a:endParaRPr lang="en-US" sz="2400" i="1" dirty="0">
              <a:latin typeface="Book Antiqua" panose="02040602050305030304" pitchFamily="18" charset="0"/>
            </a:endParaRPr>
          </a:p>
        </p:txBody>
      </p:sp>
      <p:pic>
        <p:nvPicPr>
          <p:cNvPr id="4" name="Picture 3" descr="A close up of an umbrella&#10;&#10;Description automatically generated">
            <a:extLst>
              <a:ext uri="{FF2B5EF4-FFF2-40B4-BE49-F238E27FC236}">
                <a16:creationId xmlns:a16="http://schemas.microsoft.com/office/drawing/2014/main" id="{D2CDE810-BD14-6740-9635-BD2E89713E35}"/>
              </a:ext>
            </a:extLst>
          </p:cNvPr>
          <p:cNvPicPr>
            <a:picLocks noChangeAspect="1"/>
          </p:cNvPicPr>
          <p:nvPr/>
        </p:nvPicPr>
        <p:blipFill rotWithShape="1">
          <a:blip r:embed="rId3"/>
          <a:srcRect l="30832" r="1847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5DBE21-7CDE-E144-854B-54306C9ECA30}"/>
              </a:ext>
            </a:extLst>
          </p:cNvPr>
          <p:cNvSpPr>
            <a:spLocks noGrp="1"/>
          </p:cNvSpPr>
          <p:nvPr>
            <p:ph idx="1"/>
          </p:nvPr>
        </p:nvSpPr>
        <p:spPr>
          <a:xfrm>
            <a:off x="4965431" y="2504901"/>
            <a:ext cx="6955020" cy="4062152"/>
          </a:xfrm>
        </p:spPr>
        <p:txBody>
          <a:bodyPr>
            <a:normAutofit/>
          </a:bodyPr>
          <a:lstStyle/>
          <a:p>
            <a:pPr>
              <a:lnSpc>
                <a:spcPct val="100000"/>
              </a:lnSpc>
            </a:pPr>
            <a:r>
              <a:rPr lang="es-MX" dirty="0"/>
              <a:t>H</a:t>
            </a:r>
            <a:r>
              <a:rPr lang="es-MX" dirty="0" smtClean="0"/>
              <a:t>allar</a:t>
            </a:r>
            <a:r>
              <a:rPr lang="es-MX" dirty="0" smtClean="0">
                <a:solidFill>
                  <a:srgbClr val="FF2F92"/>
                </a:solidFill>
                <a:latin typeface="Aharoni" panose="02010803020104030203" pitchFamily="2" charset="-79"/>
                <a:cs typeface="Aharoni" panose="02010803020104030203" pitchFamily="2" charset="-79"/>
              </a:rPr>
              <a:t> </a:t>
            </a:r>
            <a:r>
              <a:rPr lang="es-MX" dirty="0">
                <a:solidFill>
                  <a:srgbClr val="FF2F92"/>
                </a:solidFill>
                <a:latin typeface="Aharoni" panose="02010803020104030203" pitchFamily="2" charset="-79"/>
                <a:cs typeface="Aharoni" panose="02010803020104030203" pitchFamily="2" charset="-79"/>
              </a:rPr>
              <a:t>fortaleza </a:t>
            </a:r>
            <a:r>
              <a:rPr lang="es-MX" dirty="0"/>
              <a:t>en el </a:t>
            </a:r>
            <a:r>
              <a:rPr lang="es-MX" b="1" dirty="0">
                <a:solidFill>
                  <a:schemeClr val="accent1">
                    <a:lumMod val="75000"/>
                  </a:schemeClr>
                </a:solidFill>
              </a:rPr>
              <a:t>“significado y propósito de su vida” </a:t>
            </a:r>
            <a:r>
              <a:rPr lang="es-MX" dirty="0"/>
              <a:t>y en la vida de su hijo recién </a:t>
            </a:r>
            <a:r>
              <a:rPr lang="es-MX" dirty="0" smtClean="0"/>
              <a:t>nacido</a:t>
            </a:r>
          </a:p>
          <a:p>
            <a:pPr>
              <a:lnSpc>
                <a:spcPct val="100000"/>
              </a:lnSpc>
            </a:pPr>
            <a:r>
              <a:rPr lang="es-MX" dirty="0"/>
              <a:t>Llegan a aprender a </a:t>
            </a:r>
            <a:r>
              <a:rPr lang="es-MX" b="1" dirty="0">
                <a:solidFill>
                  <a:schemeClr val="accent1">
                    <a:lumMod val="75000"/>
                  </a:schemeClr>
                </a:solidFill>
              </a:rPr>
              <a:t>“poner las cosas en perspectiva”</a:t>
            </a:r>
            <a:r>
              <a:rPr lang="es-MX" b="1" baseline="30000" dirty="0">
                <a:solidFill>
                  <a:schemeClr val="accent1">
                    <a:lumMod val="75000"/>
                  </a:schemeClr>
                </a:solidFill>
              </a:rPr>
              <a:t> </a:t>
            </a:r>
            <a:endParaRPr lang="es-MX" b="1" baseline="30000" dirty="0" smtClean="0">
              <a:solidFill>
                <a:schemeClr val="accent1">
                  <a:lumMod val="75000"/>
                </a:schemeClr>
              </a:solidFill>
            </a:endParaRPr>
          </a:p>
          <a:p>
            <a:pPr>
              <a:lnSpc>
                <a:spcPct val="100000"/>
              </a:lnSpc>
            </a:pPr>
            <a:endParaRPr lang="es-MX" sz="2400" b="1" baseline="30000" dirty="0"/>
          </a:p>
          <a:p>
            <a:r>
              <a:rPr lang="es-MX" dirty="0"/>
              <a:t>H</a:t>
            </a:r>
            <a:r>
              <a:rPr lang="es-MX" dirty="0" smtClean="0"/>
              <a:t>ay </a:t>
            </a:r>
            <a:r>
              <a:rPr lang="es-MX" b="1" dirty="0">
                <a:solidFill>
                  <a:schemeClr val="accent1">
                    <a:lumMod val="75000"/>
                  </a:schemeClr>
                </a:solidFill>
              </a:rPr>
              <a:t>tiempo de tristeza </a:t>
            </a:r>
            <a:r>
              <a:rPr lang="es-MX" dirty="0"/>
              <a:t>y también hay </a:t>
            </a:r>
            <a:r>
              <a:rPr lang="es-MX" b="1" dirty="0">
                <a:solidFill>
                  <a:schemeClr val="accent1">
                    <a:lumMod val="75000"/>
                  </a:schemeClr>
                </a:solidFill>
              </a:rPr>
              <a:t>tiempo de gozo y felicidad. </a:t>
            </a:r>
            <a:endParaRPr lang="en-US" b="1" dirty="0">
              <a:solidFill>
                <a:schemeClr val="accent1">
                  <a:lumMod val="75000"/>
                </a:schemeClr>
              </a:solidFill>
            </a:endParaRPr>
          </a:p>
        </p:txBody>
      </p:sp>
    </p:spTree>
    <p:extLst>
      <p:ext uri="{BB962C8B-B14F-4D97-AF65-F5344CB8AC3E}">
        <p14:creationId xmlns:p14="http://schemas.microsoft.com/office/powerpoint/2010/main" val="40468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4C80E6D7-83B9-9541-93B4-5AFFA8E8CED3}"/>
              </a:ext>
            </a:extLst>
          </p:cNvPr>
          <p:cNvPicPr>
            <a:picLocks noChangeAspect="1"/>
          </p:cNvPicPr>
          <p:nvPr/>
        </p:nvPicPr>
        <p:blipFill rotWithShape="1">
          <a:blip r:embed="rId3">
            <a:alphaModFix/>
            <a:extLst/>
          </a:blip>
          <a:srcRect l="21216" r="8857"/>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3E3797D-A2EC-7640-BF95-2FE235B6BBFD}"/>
              </a:ext>
            </a:extLst>
          </p:cNvPr>
          <p:cNvSpPr>
            <a:spLocks noGrp="1"/>
          </p:cNvSpPr>
          <p:nvPr>
            <p:ph type="title"/>
          </p:nvPr>
        </p:nvSpPr>
        <p:spPr>
          <a:xfrm>
            <a:off x="389359" y="1047821"/>
            <a:ext cx="4803636" cy="1311664"/>
          </a:xfrm>
        </p:spPr>
        <p:txBody>
          <a:bodyPr>
            <a:normAutofit/>
          </a:bodyPr>
          <a:lstStyle/>
          <a:p>
            <a:pPr algn="ctr"/>
            <a:r>
              <a:rPr lang="en-US" sz="5400" b="1" dirty="0">
                <a:solidFill>
                  <a:schemeClr val="accent1">
                    <a:lumMod val="75000"/>
                  </a:schemeClr>
                </a:solidFill>
                <a:latin typeface="Avenir Next" panose="020B0503020202020204" pitchFamily="34" charset="0"/>
              </a:rPr>
              <a:t>JACOB</a:t>
            </a:r>
          </a:p>
        </p:txBody>
      </p:sp>
      <p:sp>
        <p:nvSpPr>
          <p:cNvPr id="3" name="Content Placeholder 2">
            <a:extLst>
              <a:ext uri="{FF2B5EF4-FFF2-40B4-BE49-F238E27FC236}">
                <a16:creationId xmlns:a16="http://schemas.microsoft.com/office/drawing/2014/main" id="{80987CAB-2592-474C-8482-93BAF6B41628}"/>
              </a:ext>
            </a:extLst>
          </p:cNvPr>
          <p:cNvSpPr>
            <a:spLocks noGrp="1"/>
          </p:cNvSpPr>
          <p:nvPr>
            <p:ph idx="1"/>
          </p:nvPr>
        </p:nvSpPr>
        <p:spPr>
          <a:xfrm>
            <a:off x="332509" y="2459865"/>
            <a:ext cx="5004262" cy="4134118"/>
          </a:xfrm>
        </p:spPr>
        <p:txBody>
          <a:bodyPr anchor="ctr">
            <a:normAutofit fontScale="92500" lnSpcReduction="20000"/>
          </a:bodyPr>
          <a:lstStyle/>
          <a:p>
            <a:pPr marL="0" indent="0" algn="ctr">
              <a:lnSpc>
                <a:spcPct val="100000"/>
              </a:lnSpc>
              <a:buNone/>
            </a:pPr>
            <a:endParaRPr lang="en-US" sz="2400" i="1" dirty="0">
              <a:solidFill>
                <a:srgbClr val="000000"/>
              </a:solidFill>
            </a:endParaRPr>
          </a:p>
          <a:p>
            <a:pPr marL="0" indent="0">
              <a:buNone/>
            </a:pPr>
            <a:r>
              <a:rPr lang="es-MX" sz="3200" i="1" dirty="0"/>
              <a:t>“Jacob sintió mucho miedo, y se puso muy angustiado. Por eso dividió en dos grupos a la gente que lo acompañaba, y lo mismo hizo con las ovejas, las vacas y los camellos, </a:t>
            </a:r>
            <a:r>
              <a:rPr lang="es-MX" sz="3200" i="1" baseline="30000" dirty="0"/>
              <a:t>8 </a:t>
            </a:r>
            <a:r>
              <a:rPr lang="es-MX" sz="3200" i="1" dirty="0"/>
              <a:t>pues pensó: ‘Si Esaú ataca a un grupo, el otro grupo podrá escapar’”</a:t>
            </a:r>
            <a:r>
              <a:rPr lang="es-MX" sz="3200" dirty="0"/>
              <a:t> </a:t>
            </a:r>
            <a:endParaRPr lang="en-US" sz="3200" dirty="0"/>
          </a:p>
          <a:p>
            <a:pPr marL="0" indent="0">
              <a:buNone/>
            </a:pPr>
            <a:r>
              <a:rPr lang="es-MX" sz="2600" dirty="0" smtClean="0"/>
              <a:t>(</a:t>
            </a:r>
            <a:r>
              <a:rPr lang="es-MX" sz="2600" dirty="0"/>
              <a:t>Génesis 32:7, 8).</a:t>
            </a:r>
            <a:endParaRPr lang="en-US" sz="2600" dirty="0"/>
          </a:p>
          <a:p>
            <a:pPr marL="0" indent="0" algn="ctr">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0707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83B7-B2A6-4D4C-99F7-38CF9913B4E8}"/>
              </a:ext>
            </a:extLst>
          </p:cNvPr>
          <p:cNvSpPr>
            <a:spLocks noGrp="1"/>
          </p:cNvSpPr>
          <p:nvPr>
            <p:ph type="title"/>
          </p:nvPr>
        </p:nvSpPr>
        <p:spPr>
          <a:xfrm>
            <a:off x="4635570" y="110883"/>
            <a:ext cx="7200087" cy="2004234"/>
          </a:xfrm>
        </p:spPr>
        <p:txBody>
          <a:bodyPr anchor="b">
            <a:normAutofit/>
          </a:bodyPr>
          <a:lstStyle/>
          <a:p>
            <a:pPr algn="ctr">
              <a:lnSpc>
                <a:spcPct val="100000"/>
              </a:lnSpc>
            </a:pPr>
            <a:r>
              <a:rPr lang="es-MX" sz="4000" b="1" dirty="0"/>
              <a:t>Dios provee una senda de </a:t>
            </a:r>
            <a:r>
              <a:rPr lang="es-MX" sz="4000" b="1" dirty="0" smtClean="0"/>
              <a:t>resiliencia</a:t>
            </a:r>
            <a:r>
              <a:rPr lang="es-MX" b="1" dirty="0" smtClean="0"/>
              <a:t/>
            </a:r>
            <a:br>
              <a:rPr lang="es-MX" b="1" dirty="0" smtClean="0"/>
            </a:br>
            <a:r>
              <a:rPr lang="es-MX" b="1" dirty="0" smtClean="0">
                <a:latin typeface="+mn-lt"/>
              </a:rPr>
              <a:t> </a:t>
            </a:r>
            <a:r>
              <a:rPr lang="es-MX" b="1" dirty="0">
                <a:latin typeface="+mn-lt"/>
              </a:rPr>
              <a:t>para </a:t>
            </a:r>
            <a:r>
              <a:rPr lang="es-MX" b="1" dirty="0">
                <a:solidFill>
                  <a:schemeClr val="accent1">
                    <a:lumMod val="75000"/>
                  </a:schemeClr>
                </a:solidFill>
                <a:latin typeface="Brush Script MT" panose="03060802040406070304" pitchFamily="66" charset="0"/>
              </a:rPr>
              <a:t>Jacob</a:t>
            </a:r>
            <a:r>
              <a:rPr lang="es-MX" b="1" dirty="0"/>
              <a:t>.</a:t>
            </a:r>
            <a:r>
              <a:rPr lang="es-MX" dirty="0"/>
              <a:t> </a:t>
            </a:r>
            <a:endParaRPr lang="en-US" sz="3600" i="1" dirty="0">
              <a:latin typeface="Book Antiqua" panose="02040602050305030304" pitchFamily="18" charset="0"/>
            </a:endParaRPr>
          </a:p>
        </p:txBody>
      </p:sp>
      <p:pic>
        <p:nvPicPr>
          <p:cNvPr id="4" name="Picture 3" descr="A close up of an umbrella&#10;&#10;Description automatically generated">
            <a:extLst>
              <a:ext uri="{FF2B5EF4-FFF2-40B4-BE49-F238E27FC236}">
                <a16:creationId xmlns:a16="http://schemas.microsoft.com/office/drawing/2014/main" id="{E2FC6E5D-73B1-1D40-8CDD-7DE4E4E95EBE}"/>
              </a:ext>
            </a:extLst>
          </p:cNvPr>
          <p:cNvPicPr>
            <a:picLocks noChangeAspect="1"/>
          </p:cNvPicPr>
          <p:nvPr/>
        </p:nvPicPr>
        <p:blipFill rotWithShape="1">
          <a:blip r:embed="rId3"/>
          <a:srcRect l="30832" r="18473"/>
          <a:stretch/>
        </p:blipFill>
        <p:spPr>
          <a:xfrm>
            <a:off x="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44C546-73E9-3F41-914A-2110CA11E90B}"/>
              </a:ext>
            </a:extLst>
          </p:cNvPr>
          <p:cNvSpPr>
            <a:spLocks noGrp="1"/>
          </p:cNvSpPr>
          <p:nvPr>
            <p:ph idx="1"/>
          </p:nvPr>
        </p:nvSpPr>
        <p:spPr>
          <a:xfrm>
            <a:off x="5181560" y="2355275"/>
            <a:ext cx="6586489" cy="4419600"/>
          </a:xfrm>
        </p:spPr>
        <p:txBody>
          <a:bodyPr>
            <a:normAutofit/>
          </a:bodyPr>
          <a:lstStyle/>
          <a:p>
            <a:pPr marL="0" indent="0">
              <a:lnSpc>
                <a:spcPct val="110000"/>
              </a:lnSpc>
              <a:buNone/>
            </a:pPr>
            <a:r>
              <a:rPr lang="es-MX" sz="2200" dirty="0">
                <a:solidFill>
                  <a:schemeClr val="accent1">
                    <a:lumMod val="75000"/>
                  </a:schemeClr>
                </a:solidFill>
                <a:latin typeface="Arial Black" panose="020B0A04020102020204" pitchFamily="34" charset="0"/>
              </a:rPr>
              <a:t>Jacob demuestra algunas estrategias que se entienden ahora como piezas fundamentales de la resiliencia: </a:t>
            </a:r>
            <a:endParaRPr lang="es-MX" sz="2200" dirty="0" smtClean="0">
              <a:solidFill>
                <a:schemeClr val="accent1">
                  <a:lumMod val="75000"/>
                </a:schemeClr>
              </a:solidFill>
              <a:latin typeface="Arial Black" panose="020B0A04020102020204" pitchFamily="34" charset="0"/>
            </a:endParaRPr>
          </a:p>
          <a:p>
            <a:pPr lvl="0"/>
            <a:r>
              <a:rPr lang="es-MX" dirty="0"/>
              <a:t>Jacob acepta que el cambio es parte de la vida. </a:t>
            </a:r>
            <a:endParaRPr lang="en-US" dirty="0"/>
          </a:p>
          <a:p>
            <a:pPr lvl="0"/>
            <a:r>
              <a:rPr lang="es-MX" dirty="0"/>
              <a:t>Jacob va en pos de sus objetivos. </a:t>
            </a:r>
            <a:endParaRPr lang="en-US" dirty="0"/>
          </a:p>
          <a:p>
            <a:pPr lvl="0"/>
            <a:r>
              <a:rPr lang="es-MX" dirty="0"/>
              <a:t>Jacob toma acción decisiva. </a:t>
            </a:r>
            <a:endParaRPr lang="en-US" dirty="0"/>
          </a:p>
          <a:p>
            <a:pPr lvl="0"/>
            <a:r>
              <a:rPr lang="es-MX" dirty="0"/>
              <a:t>Jacob mantiene las cosas en perspectiva. </a:t>
            </a:r>
            <a:endParaRPr lang="en-US" dirty="0"/>
          </a:p>
          <a:p>
            <a:r>
              <a:rPr lang="es-MX" dirty="0"/>
              <a:t>Jacob mantiene una actitud esperanzada.</a:t>
            </a:r>
            <a:r>
              <a:rPr lang="es-MX" baseline="30000" dirty="0"/>
              <a:t> </a:t>
            </a:r>
            <a:endParaRPr lang="en-US" sz="2400" dirty="0"/>
          </a:p>
        </p:txBody>
      </p:sp>
    </p:spTree>
    <p:extLst>
      <p:ext uri="{BB962C8B-B14F-4D97-AF65-F5344CB8AC3E}">
        <p14:creationId xmlns:p14="http://schemas.microsoft.com/office/powerpoint/2010/main" val="59768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 up of an umbrella&#10;&#10;Description automatically generated">
            <a:extLst>
              <a:ext uri="{FF2B5EF4-FFF2-40B4-BE49-F238E27FC236}">
                <a16:creationId xmlns:a16="http://schemas.microsoft.com/office/drawing/2014/main" id="{1388A43A-A720-534A-9917-F8C36C33D441}"/>
              </a:ext>
            </a:extLst>
          </p:cNvPr>
          <p:cNvPicPr>
            <a:picLocks noChangeAspect="1"/>
          </p:cNvPicPr>
          <p:nvPr/>
        </p:nvPicPr>
        <p:blipFill rotWithShape="1">
          <a:blip r:embed="rId3">
            <a:alphaModFix/>
            <a:extLst/>
          </a:blip>
          <a:srcRect l="7922" r="22150"/>
          <a:stretch/>
        </p:blipFill>
        <p:spPr>
          <a:xfrm>
            <a:off x="5797848" y="10"/>
            <a:ext cx="6394152" cy="6857990"/>
          </a:xfrm>
          <a:prstGeom prst="rect">
            <a:avLst/>
          </a:prstGeom>
        </p:spPr>
      </p:pic>
      <p:pic>
        <p:nvPicPr>
          <p:cNvPr id="19" name="Picture 1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B2E55DA-2354-6C45-8BAA-F7808FF79522}"/>
              </a:ext>
            </a:extLst>
          </p:cNvPr>
          <p:cNvSpPr>
            <a:spLocks noGrp="1"/>
          </p:cNvSpPr>
          <p:nvPr>
            <p:ph idx="1"/>
          </p:nvPr>
        </p:nvSpPr>
        <p:spPr>
          <a:xfrm>
            <a:off x="456970" y="315881"/>
            <a:ext cx="5340878" cy="4548057"/>
          </a:xfrm>
        </p:spPr>
        <p:txBody>
          <a:bodyPr anchor="ctr">
            <a:normAutofit/>
          </a:bodyPr>
          <a:lstStyle/>
          <a:p>
            <a:pPr marL="0" indent="0">
              <a:buNone/>
            </a:pPr>
            <a:r>
              <a:rPr lang="es-MX" i="1" dirty="0" smtClean="0"/>
              <a:t>“</a:t>
            </a:r>
            <a:r>
              <a:rPr lang="es-MX" i="1" dirty="0"/>
              <a:t>Porque no saldréis apresurados, ni iréis huyendo; porque Jehová irá delante de vosotros</a:t>
            </a:r>
            <a:r>
              <a:rPr lang="es-MX" i="1" dirty="0" smtClean="0"/>
              <a:t>”</a:t>
            </a:r>
            <a:r>
              <a:rPr lang="es-MX" dirty="0" smtClean="0"/>
              <a:t>.</a:t>
            </a:r>
          </a:p>
          <a:p>
            <a:pPr marL="0" indent="0" algn="r">
              <a:buNone/>
            </a:pPr>
            <a:r>
              <a:rPr lang="es-MX" sz="2400" dirty="0"/>
              <a:t>Isaías 52:12</a:t>
            </a:r>
            <a:endParaRPr lang="en-US" sz="2400" dirty="0"/>
          </a:p>
        </p:txBody>
      </p:sp>
    </p:spTree>
    <p:extLst>
      <p:ext uri="{BB962C8B-B14F-4D97-AF65-F5344CB8AC3E}">
        <p14:creationId xmlns:p14="http://schemas.microsoft.com/office/powerpoint/2010/main" val="282266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FDB0E9E2-8FA2-6247-9A6F-92BBC487BA5E}"/>
              </a:ext>
            </a:extLst>
          </p:cNvPr>
          <p:cNvPicPr>
            <a:picLocks noChangeAspect="1"/>
          </p:cNvPicPr>
          <p:nvPr/>
        </p:nvPicPr>
        <p:blipFill rotWithShape="1">
          <a:blip r:embed="rId3">
            <a:alphaModFix/>
            <a:extLst/>
          </a:blip>
          <a:srcRect l="21216" r="8857"/>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9B1438C-AEDA-AB45-A2C0-8164B5810E80}"/>
              </a:ext>
            </a:extLst>
          </p:cNvPr>
          <p:cNvSpPr>
            <a:spLocks noGrp="1"/>
          </p:cNvSpPr>
          <p:nvPr>
            <p:ph type="title"/>
          </p:nvPr>
        </p:nvSpPr>
        <p:spPr>
          <a:xfrm>
            <a:off x="318442" y="277793"/>
            <a:ext cx="5746692" cy="2546430"/>
          </a:xfrm>
        </p:spPr>
        <p:txBody>
          <a:bodyPr>
            <a:normAutofit fontScale="90000"/>
          </a:bodyPr>
          <a:lstStyle/>
          <a:p>
            <a:pPr algn="ctr">
              <a:lnSpc>
                <a:spcPct val="100000"/>
              </a:lnSpc>
            </a:pPr>
            <a:r>
              <a:rPr lang="es-MX" b="1" dirty="0"/>
              <a:t>Dios también proveyó una senda de </a:t>
            </a:r>
            <a:r>
              <a:rPr lang="es-MX" b="1" dirty="0">
                <a:solidFill>
                  <a:srgbClr val="FF18B3"/>
                </a:solidFill>
              </a:rPr>
              <a:t>resiliencia</a:t>
            </a:r>
            <a:r>
              <a:rPr lang="es-MX" b="1" dirty="0"/>
              <a:t> para </a:t>
            </a:r>
            <a:r>
              <a:rPr lang="es-MX" b="1" dirty="0">
                <a:solidFill>
                  <a:srgbClr val="002060"/>
                </a:solidFill>
              </a:rPr>
              <a:t>Jacob</a:t>
            </a:r>
            <a:r>
              <a:rPr lang="es-MX" b="1" dirty="0"/>
              <a:t> usando </a:t>
            </a:r>
            <a:r>
              <a:rPr lang="es-MX" b="1" dirty="0">
                <a:solidFill>
                  <a:schemeClr val="accent4"/>
                </a:solidFill>
              </a:rPr>
              <a:t>estrategias espirituales.</a:t>
            </a:r>
            <a:r>
              <a:rPr lang="es-MX" dirty="0">
                <a:solidFill>
                  <a:schemeClr val="accent4"/>
                </a:solidFill>
              </a:rPr>
              <a:t> </a:t>
            </a:r>
            <a:endParaRPr lang="en-US" sz="2800" i="1" dirty="0">
              <a:solidFill>
                <a:schemeClr val="accent4"/>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426D3DD9-97CD-6145-A66E-B6DD0F4742B3}"/>
              </a:ext>
            </a:extLst>
          </p:cNvPr>
          <p:cNvSpPr>
            <a:spLocks noGrp="1"/>
          </p:cNvSpPr>
          <p:nvPr>
            <p:ph idx="1"/>
          </p:nvPr>
        </p:nvSpPr>
        <p:spPr>
          <a:xfrm>
            <a:off x="538992" y="2824223"/>
            <a:ext cx="5258551" cy="3861734"/>
          </a:xfrm>
        </p:spPr>
        <p:txBody>
          <a:bodyPr anchor="ctr">
            <a:normAutofit/>
          </a:bodyPr>
          <a:lstStyle/>
          <a:p>
            <a:r>
              <a:rPr lang="es-MX" dirty="0"/>
              <a:t>A Jacob se le muestra que cuenta con un </a:t>
            </a:r>
            <a:r>
              <a:rPr lang="es-MX" b="1" dirty="0" smtClean="0">
                <a:solidFill>
                  <a:schemeClr val="accent1">
                    <a:lumMod val="75000"/>
                  </a:schemeClr>
                </a:solidFill>
              </a:rPr>
              <a:t>Salvador</a:t>
            </a:r>
          </a:p>
          <a:p>
            <a:endParaRPr lang="es-MX" dirty="0" smtClean="0"/>
          </a:p>
          <a:p>
            <a:r>
              <a:rPr lang="es-MX" dirty="0" smtClean="0"/>
              <a:t>Dios </a:t>
            </a:r>
            <a:r>
              <a:rPr lang="es-MX" dirty="0"/>
              <a:t>le dio a Jacob evidencia de su </a:t>
            </a:r>
            <a:r>
              <a:rPr lang="es-MX" b="1" dirty="0">
                <a:solidFill>
                  <a:schemeClr val="accent1">
                    <a:lumMod val="75000"/>
                  </a:schemeClr>
                </a:solidFill>
              </a:rPr>
              <a:t>perdón</a:t>
            </a:r>
            <a:r>
              <a:rPr lang="es-MX" dirty="0">
                <a:solidFill>
                  <a:schemeClr val="accent1">
                    <a:lumMod val="75000"/>
                  </a:schemeClr>
                </a:solidFill>
              </a:rPr>
              <a:t> </a:t>
            </a:r>
            <a:endParaRPr lang="es-MX" dirty="0" smtClean="0">
              <a:solidFill>
                <a:schemeClr val="accent1">
                  <a:lumMod val="75000"/>
                </a:schemeClr>
              </a:solidFill>
            </a:endParaRPr>
          </a:p>
          <a:p>
            <a:endParaRPr lang="es-MX" sz="2400" dirty="0">
              <a:solidFill>
                <a:srgbClr val="000000"/>
              </a:solidFill>
            </a:endParaRPr>
          </a:p>
          <a:p>
            <a:r>
              <a:rPr lang="es-MX" dirty="0"/>
              <a:t>Dios </a:t>
            </a:r>
            <a:r>
              <a:rPr lang="es-MX" b="1" dirty="0">
                <a:solidFill>
                  <a:schemeClr val="accent1">
                    <a:lumMod val="75000"/>
                  </a:schemeClr>
                </a:solidFill>
              </a:rPr>
              <a:t>salva</a:t>
            </a:r>
            <a:r>
              <a:rPr lang="es-MX" b="1" dirty="0"/>
              <a:t> </a:t>
            </a:r>
            <a:r>
              <a:rPr lang="es-MX" dirty="0"/>
              <a:t>a Jacob y a toda su casa de una muerte </a:t>
            </a:r>
            <a:r>
              <a:rPr lang="es-MX" dirty="0" smtClean="0"/>
              <a:t>certera.</a:t>
            </a:r>
            <a:endParaRPr lang="en-US" sz="2400" dirty="0">
              <a:solidFill>
                <a:srgbClr val="000000"/>
              </a:solidFill>
            </a:endParaRPr>
          </a:p>
        </p:txBody>
      </p:sp>
    </p:spTree>
    <p:extLst>
      <p:ext uri="{BB962C8B-B14F-4D97-AF65-F5344CB8AC3E}">
        <p14:creationId xmlns:p14="http://schemas.microsoft.com/office/powerpoint/2010/main" val="412885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D8353F73-A7FC-3645-84C9-1ED730827207}"/>
              </a:ext>
            </a:extLst>
          </p:cNvPr>
          <p:cNvPicPr>
            <a:picLocks noChangeAspect="1"/>
          </p:cNvPicPr>
          <p:nvPr/>
        </p:nvPicPr>
        <p:blipFill rotWithShape="1">
          <a:blip r:embed="rId3">
            <a:alphaModFix/>
            <a:extLst/>
          </a:blip>
          <a:srcRect l="7922" r="22150"/>
          <a:stretch/>
        </p:blipFill>
        <p:spPr>
          <a:xfrm>
            <a:off x="5813370" y="8318"/>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A3F3012-085F-EB4D-9D1A-3801C5964CF7}"/>
              </a:ext>
            </a:extLst>
          </p:cNvPr>
          <p:cNvSpPr>
            <a:spLocks noGrp="1"/>
          </p:cNvSpPr>
          <p:nvPr>
            <p:ph type="title"/>
          </p:nvPr>
        </p:nvSpPr>
        <p:spPr>
          <a:xfrm>
            <a:off x="515245" y="730527"/>
            <a:ext cx="4976867" cy="1313082"/>
          </a:xfrm>
        </p:spPr>
        <p:txBody>
          <a:bodyPr>
            <a:normAutofit/>
          </a:bodyPr>
          <a:lstStyle/>
          <a:p>
            <a:r>
              <a:rPr lang="en-US" sz="6000" b="1" dirty="0">
                <a:solidFill>
                  <a:schemeClr val="accent1">
                    <a:lumMod val="75000"/>
                  </a:schemeClr>
                </a:solidFill>
                <a:latin typeface="Avenir Next" panose="020B0503020202020204" pitchFamily="34" charset="0"/>
              </a:rPr>
              <a:t>DAVID</a:t>
            </a:r>
          </a:p>
        </p:txBody>
      </p:sp>
      <p:sp>
        <p:nvSpPr>
          <p:cNvPr id="3" name="Content Placeholder 2">
            <a:extLst>
              <a:ext uri="{FF2B5EF4-FFF2-40B4-BE49-F238E27FC236}">
                <a16:creationId xmlns:a16="http://schemas.microsoft.com/office/drawing/2014/main" id="{834C4DBE-1139-C84E-A397-C03408DF3DB8}"/>
              </a:ext>
            </a:extLst>
          </p:cNvPr>
          <p:cNvSpPr>
            <a:spLocks noGrp="1"/>
          </p:cNvSpPr>
          <p:nvPr>
            <p:ph idx="1"/>
          </p:nvPr>
        </p:nvSpPr>
        <p:spPr>
          <a:xfrm>
            <a:off x="522367" y="1654335"/>
            <a:ext cx="5291003" cy="4887882"/>
          </a:xfrm>
        </p:spPr>
        <p:txBody>
          <a:bodyPr anchor="ctr">
            <a:normAutofit/>
          </a:bodyPr>
          <a:lstStyle/>
          <a:p>
            <a:pPr marL="0" indent="0">
              <a:buNone/>
            </a:pPr>
            <a:r>
              <a:rPr lang="es-MX" i="1" dirty="0"/>
              <a:t>“Al oír esto, el rey se estremeció; y mientras subía al cuarto que está encima de la puerta, lloraba y decía: «¡Ay, Absalón, hijo mío! ¡Hijo mío, Absalón, hijo mío! ¡Ojalá hubiera muerto yo en tu lugar! </a:t>
            </a:r>
            <a:endParaRPr lang="es-MX" i="1" dirty="0" smtClean="0"/>
          </a:p>
          <a:p>
            <a:pPr marL="0" indent="0">
              <a:buNone/>
            </a:pPr>
            <a:r>
              <a:rPr lang="es-MX" i="1" dirty="0" smtClean="0"/>
              <a:t>¡</a:t>
            </a:r>
            <a:r>
              <a:rPr lang="es-MX" i="1" dirty="0"/>
              <a:t>Ay, Absalón, hijo mío, hijo mío! </a:t>
            </a:r>
            <a:endParaRPr lang="en-US" dirty="0"/>
          </a:p>
          <a:p>
            <a:pPr marL="0" indent="0">
              <a:buNone/>
            </a:pPr>
            <a:r>
              <a:rPr lang="es-MX" dirty="0"/>
              <a:t>(2 Samuel 18:33).</a:t>
            </a:r>
            <a:endParaRPr lang="en-US" dirty="0"/>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292366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close up of an umbrella&#10;&#10;Description automatically generated">
            <a:extLst>
              <a:ext uri="{FF2B5EF4-FFF2-40B4-BE49-F238E27FC236}">
                <a16:creationId xmlns:a16="http://schemas.microsoft.com/office/drawing/2014/main" id="{430CC33D-98E4-3349-9982-2620628DCEEC}"/>
              </a:ext>
            </a:extLst>
          </p:cNvPr>
          <p:cNvPicPr>
            <a:picLocks noChangeAspect="1"/>
          </p:cNvPicPr>
          <p:nvPr/>
        </p:nvPicPr>
        <p:blipFill rotWithShape="1">
          <a:blip r:embed="rId3">
            <a:alphaModFix/>
            <a:extLst/>
          </a:blip>
          <a:srcRect l="21216" r="8857"/>
          <a:stretch/>
        </p:blipFill>
        <p:spPr>
          <a:xfrm>
            <a:off x="5797543" y="10"/>
            <a:ext cx="6394152" cy="6857990"/>
          </a:xfrm>
          <a:prstGeom prst="rect">
            <a:avLst/>
          </a:prstGeom>
        </p:spPr>
      </p:pic>
      <p:pic>
        <p:nvPicPr>
          <p:cNvPr id="20" name="Picture 19">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F841801-C488-5B4F-A7F1-24D8D0E59A66}"/>
              </a:ext>
            </a:extLst>
          </p:cNvPr>
          <p:cNvSpPr>
            <a:spLocks noGrp="1"/>
          </p:cNvSpPr>
          <p:nvPr>
            <p:ph idx="1"/>
          </p:nvPr>
        </p:nvSpPr>
        <p:spPr>
          <a:xfrm>
            <a:off x="474562" y="1090330"/>
            <a:ext cx="5540415" cy="4677339"/>
          </a:xfrm>
        </p:spPr>
        <p:txBody>
          <a:bodyPr anchor="ctr">
            <a:normAutofit/>
          </a:bodyPr>
          <a:lstStyle/>
          <a:p>
            <a:pPr marL="0" indent="0" algn="ctr">
              <a:lnSpc>
                <a:spcPct val="100000"/>
              </a:lnSpc>
              <a:buNone/>
            </a:pPr>
            <a:endParaRPr lang="en-US" dirty="0">
              <a:solidFill>
                <a:srgbClr val="000000"/>
              </a:solidFill>
            </a:endParaRPr>
          </a:p>
          <a:p>
            <a:pPr marL="0" indent="0">
              <a:buNone/>
            </a:pPr>
            <a:r>
              <a:rPr lang="es-MX" sz="3200" i="1" dirty="0" smtClean="0">
                <a:solidFill>
                  <a:srgbClr val="FF2F92"/>
                </a:solidFill>
                <a:latin typeface="Agency FB" panose="020B0503020202020204" pitchFamily="34" charset="0"/>
              </a:rPr>
              <a:t>“Nos </a:t>
            </a:r>
            <a:r>
              <a:rPr lang="es-MX" sz="3200" i="1" dirty="0">
                <a:solidFill>
                  <a:srgbClr val="FF2F92"/>
                </a:solidFill>
                <a:latin typeface="Agency FB" panose="020B0503020202020204" pitchFamily="34" charset="0"/>
              </a:rPr>
              <a:t>vemos atribulados en todo, pero no abatidos; perplejos</a:t>
            </a:r>
            <a:r>
              <a:rPr lang="es-MX" sz="3200" dirty="0">
                <a:solidFill>
                  <a:srgbClr val="FF2F92"/>
                </a:solidFill>
                <a:latin typeface="Agency FB" panose="020B0503020202020204" pitchFamily="34" charset="0"/>
              </a:rPr>
              <a:t>, </a:t>
            </a:r>
            <a:r>
              <a:rPr lang="es-MX" sz="3200" i="1" dirty="0">
                <a:solidFill>
                  <a:srgbClr val="FF2F92"/>
                </a:solidFill>
                <a:latin typeface="Agency FB" panose="020B0503020202020204" pitchFamily="34" charset="0"/>
              </a:rPr>
              <a:t>pero no desesperados; </a:t>
            </a:r>
            <a:r>
              <a:rPr lang="es-MX" sz="3200" i="1" baseline="30000" dirty="0">
                <a:solidFill>
                  <a:srgbClr val="FF2F92"/>
                </a:solidFill>
                <a:latin typeface="Agency FB" panose="020B0503020202020204" pitchFamily="34" charset="0"/>
              </a:rPr>
              <a:t> </a:t>
            </a:r>
            <a:r>
              <a:rPr lang="es-MX" sz="3200" i="1" dirty="0">
                <a:solidFill>
                  <a:srgbClr val="FF2F92"/>
                </a:solidFill>
                <a:latin typeface="Agency FB" panose="020B0503020202020204" pitchFamily="34" charset="0"/>
              </a:rPr>
              <a:t>perseguidos, pero no abandonados; derribados, pero no </a:t>
            </a:r>
            <a:r>
              <a:rPr lang="es-MX" sz="3200" i="1" dirty="0" smtClean="0">
                <a:solidFill>
                  <a:srgbClr val="FF2F92"/>
                </a:solidFill>
                <a:latin typeface="Agency FB" panose="020B0503020202020204" pitchFamily="34" charset="0"/>
              </a:rPr>
              <a:t>destruidos” </a:t>
            </a:r>
            <a:r>
              <a:rPr lang="es-MX" sz="2400" dirty="0" smtClean="0"/>
              <a:t> </a:t>
            </a:r>
          </a:p>
          <a:p>
            <a:pPr marL="0" indent="0">
              <a:buNone/>
            </a:pPr>
            <a:endParaRPr lang="es-MX" sz="2400" dirty="0"/>
          </a:p>
          <a:p>
            <a:pPr marL="0" indent="0" algn="r">
              <a:buNone/>
            </a:pPr>
            <a:r>
              <a:rPr lang="es-MX" sz="2400" dirty="0" smtClean="0"/>
              <a:t>2 Corintios </a:t>
            </a:r>
            <a:r>
              <a:rPr lang="es-MX" sz="2400" dirty="0"/>
              <a:t>4:8, 9, NVI</a:t>
            </a:r>
            <a:endParaRPr lang="en-US" sz="2400" dirty="0"/>
          </a:p>
          <a:p>
            <a:pPr marL="0" indent="0" algn="ctr">
              <a:lnSpc>
                <a:spcPct val="100000"/>
              </a:lnSpc>
              <a:buNone/>
            </a:pPr>
            <a:endParaRPr lang="en-US" dirty="0">
              <a:solidFill>
                <a:srgbClr val="000000"/>
              </a:solidFill>
            </a:endParaRPr>
          </a:p>
        </p:txBody>
      </p:sp>
    </p:spTree>
    <p:extLst>
      <p:ext uri="{BB962C8B-B14F-4D97-AF65-F5344CB8AC3E}">
        <p14:creationId xmlns:p14="http://schemas.microsoft.com/office/powerpoint/2010/main" val="2639248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AFF8-DD5E-F045-9C11-BE9997D11975}"/>
              </a:ext>
            </a:extLst>
          </p:cNvPr>
          <p:cNvSpPr>
            <a:spLocks noGrp="1"/>
          </p:cNvSpPr>
          <p:nvPr>
            <p:ph type="title"/>
          </p:nvPr>
        </p:nvSpPr>
        <p:spPr>
          <a:xfrm>
            <a:off x="4965430" y="682906"/>
            <a:ext cx="6586491" cy="1415400"/>
          </a:xfrm>
        </p:spPr>
        <p:txBody>
          <a:bodyPr anchor="b">
            <a:normAutofit fontScale="90000"/>
          </a:bodyPr>
          <a:lstStyle/>
          <a:p>
            <a:pPr algn="ctr"/>
            <a:r>
              <a:rPr lang="es-MX" b="1" dirty="0"/>
              <a:t>D</a:t>
            </a:r>
            <a:r>
              <a:rPr lang="es-MX" b="1" dirty="0" smtClean="0"/>
              <a:t>ios </a:t>
            </a:r>
            <a:r>
              <a:rPr lang="es-MX" b="1" dirty="0"/>
              <a:t>le proveyó </a:t>
            </a:r>
            <a:r>
              <a:rPr lang="es-MX" b="1" dirty="0" smtClean="0"/>
              <a:t>una </a:t>
            </a:r>
            <a:r>
              <a:rPr lang="es-MX" b="1" dirty="0"/>
              <a:t>senda de </a:t>
            </a:r>
            <a:r>
              <a:rPr lang="es-MX" b="1" dirty="0" smtClean="0"/>
              <a:t>resiliencia </a:t>
            </a:r>
            <a:br>
              <a:rPr lang="es-MX" b="1" dirty="0" smtClean="0"/>
            </a:br>
            <a:r>
              <a:rPr lang="es-MX" sz="4000" b="1" dirty="0" smtClean="0">
                <a:solidFill>
                  <a:schemeClr val="accent1">
                    <a:lumMod val="75000"/>
                  </a:schemeClr>
                </a:solidFill>
                <a:latin typeface="Aharoni" panose="02010803020104030203" pitchFamily="2" charset="-79"/>
                <a:cs typeface="Aharoni" panose="02010803020104030203" pitchFamily="2" charset="-79"/>
              </a:rPr>
              <a:t>a </a:t>
            </a:r>
            <a:r>
              <a:rPr lang="es-MX" sz="4000" b="1" dirty="0">
                <a:solidFill>
                  <a:schemeClr val="accent1">
                    <a:lumMod val="75000"/>
                  </a:schemeClr>
                </a:solidFill>
                <a:latin typeface="Aharoni" panose="02010803020104030203" pitchFamily="2" charset="-79"/>
                <a:cs typeface="Aharoni" panose="02010803020104030203" pitchFamily="2" charset="-79"/>
              </a:rPr>
              <a:t>David </a:t>
            </a:r>
            <a:endParaRPr lang="en-US" sz="4100" i="1" dirty="0">
              <a:solidFill>
                <a:schemeClr val="accent1">
                  <a:lumMod val="75000"/>
                </a:schemeClr>
              </a:solidFill>
              <a:latin typeface="Aharoni" panose="02010803020104030203" pitchFamily="2" charset="-79"/>
              <a:cs typeface="Aharoni" panose="02010803020104030203" pitchFamily="2" charset="-79"/>
            </a:endParaRPr>
          </a:p>
        </p:txBody>
      </p:sp>
      <p:pic>
        <p:nvPicPr>
          <p:cNvPr id="6" name="Picture 5" descr="A close up of an umbrella&#10;&#10;Description automatically generated">
            <a:extLst>
              <a:ext uri="{FF2B5EF4-FFF2-40B4-BE49-F238E27FC236}">
                <a16:creationId xmlns:a16="http://schemas.microsoft.com/office/drawing/2014/main" id="{B18D1771-C082-0E47-86A7-CED9E8CF733B}"/>
              </a:ext>
            </a:extLst>
          </p:cNvPr>
          <p:cNvPicPr>
            <a:picLocks noChangeAspect="1"/>
          </p:cNvPicPr>
          <p:nvPr/>
        </p:nvPicPr>
        <p:blipFill rotWithShape="1">
          <a:blip r:embed="rId3"/>
          <a:srcRect l="30832" r="18473"/>
          <a:stretch/>
        </p:blipFill>
        <p:spPr>
          <a:xfrm>
            <a:off x="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88873C-FD6F-2348-80D3-134B6CE3096F}"/>
              </a:ext>
            </a:extLst>
          </p:cNvPr>
          <p:cNvSpPr>
            <a:spLocks noGrp="1"/>
          </p:cNvSpPr>
          <p:nvPr>
            <p:ph idx="1"/>
          </p:nvPr>
        </p:nvSpPr>
        <p:spPr>
          <a:xfrm>
            <a:off x="4757196" y="2238894"/>
            <a:ext cx="6697736" cy="4419598"/>
          </a:xfrm>
        </p:spPr>
        <p:txBody>
          <a:bodyPr>
            <a:normAutofit/>
          </a:bodyPr>
          <a:lstStyle/>
          <a:p>
            <a:pPr marL="0" indent="0">
              <a:lnSpc>
                <a:spcPct val="100000"/>
              </a:lnSpc>
              <a:buNone/>
            </a:pPr>
            <a:r>
              <a:rPr lang="es-MX" dirty="0"/>
              <a:t>“La resiliencia es un estilo de vida. . . </a:t>
            </a:r>
            <a:endParaRPr lang="es-MX" dirty="0" smtClean="0"/>
          </a:p>
          <a:p>
            <a:pPr>
              <a:lnSpc>
                <a:spcPct val="100000"/>
              </a:lnSpc>
            </a:pPr>
            <a:r>
              <a:rPr lang="es-MX" b="1" dirty="0" smtClean="0">
                <a:solidFill>
                  <a:schemeClr val="accent1">
                    <a:lumMod val="75000"/>
                  </a:schemeClr>
                </a:solidFill>
              </a:rPr>
              <a:t>Resiliencia </a:t>
            </a:r>
            <a:r>
              <a:rPr lang="es-MX" b="1" dirty="0">
                <a:solidFill>
                  <a:schemeClr val="accent1">
                    <a:lumMod val="75000"/>
                  </a:schemeClr>
                </a:solidFill>
              </a:rPr>
              <a:t>es una decisión</a:t>
            </a:r>
            <a:r>
              <a:rPr lang="es-MX" dirty="0"/>
              <a:t>. Perseveras en ello porque el propósito de tu vida es mantener tu mirada enfocada en Jesús. . . </a:t>
            </a:r>
            <a:endParaRPr lang="es-MX" dirty="0" smtClean="0"/>
          </a:p>
          <a:p>
            <a:pPr>
              <a:lnSpc>
                <a:spcPct val="100000"/>
              </a:lnSpc>
            </a:pPr>
            <a:r>
              <a:rPr lang="es-MX" dirty="0"/>
              <a:t>Las personas </a:t>
            </a:r>
            <a:r>
              <a:rPr lang="es-MX" dirty="0" err="1"/>
              <a:t>resilientes</a:t>
            </a:r>
            <a:r>
              <a:rPr lang="es-MX" dirty="0"/>
              <a:t> se hacen cargo de su vida y dejan de inventarse excusas. . </a:t>
            </a:r>
            <a:r>
              <a:rPr lang="es-MX" dirty="0" smtClean="0"/>
              <a:t>.</a:t>
            </a:r>
          </a:p>
          <a:p>
            <a:pPr>
              <a:lnSpc>
                <a:spcPct val="100000"/>
              </a:lnSpc>
            </a:pPr>
            <a:r>
              <a:rPr lang="es-MX" dirty="0"/>
              <a:t>Las personas </a:t>
            </a:r>
            <a:r>
              <a:rPr lang="es-MX" dirty="0" err="1"/>
              <a:t>resilientes</a:t>
            </a:r>
            <a:r>
              <a:rPr lang="es-MX" dirty="0"/>
              <a:t> perdonan a quienes les han ofendido y continúan </a:t>
            </a:r>
            <a:r>
              <a:rPr lang="es-MX" dirty="0" smtClean="0"/>
              <a:t>adelante</a:t>
            </a:r>
            <a:endParaRPr lang="en-US" dirty="0"/>
          </a:p>
          <a:p>
            <a:pPr>
              <a:lnSpc>
                <a:spcPct val="100000"/>
              </a:lnSpc>
            </a:pPr>
            <a:endParaRPr lang="en-US" sz="2000" dirty="0"/>
          </a:p>
        </p:txBody>
      </p:sp>
    </p:spTree>
    <p:extLst>
      <p:ext uri="{BB962C8B-B14F-4D97-AF65-F5344CB8AC3E}">
        <p14:creationId xmlns:p14="http://schemas.microsoft.com/office/powerpoint/2010/main" val="12168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3F32-0FF1-3C4A-8C11-21DD335A80BC}"/>
              </a:ext>
            </a:extLst>
          </p:cNvPr>
          <p:cNvSpPr>
            <a:spLocks noGrp="1"/>
          </p:cNvSpPr>
          <p:nvPr>
            <p:ph type="title"/>
          </p:nvPr>
        </p:nvSpPr>
        <p:spPr>
          <a:xfrm>
            <a:off x="396586" y="347240"/>
            <a:ext cx="6741506" cy="1293734"/>
          </a:xfrm>
        </p:spPr>
        <p:txBody>
          <a:bodyPr>
            <a:normAutofit fontScale="90000"/>
          </a:bodyPr>
          <a:lstStyle/>
          <a:p>
            <a:pPr algn="ctr">
              <a:lnSpc>
                <a:spcPct val="100000"/>
              </a:lnSpc>
            </a:pPr>
            <a:r>
              <a:rPr lang="es-MX" dirty="0" smtClean="0"/>
              <a:t>RESULTADOS </a:t>
            </a:r>
            <a:r>
              <a:rPr lang="es-MX" dirty="0" smtClean="0">
                <a:solidFill>
                  <a:srgbClr val="FF2F92"/>
                </a:solidFill>
                <a:latin typeface="Aharoni" panose="02010803020104030203" pitchFamily="2" charset="-79"/>
                <a:cs typeface="Aharoni" panose="02010803020104030203" pitchFamily="2" charset="-79"/>
              </a:rPr>
              <a:t>POSITIVOS</a:t>
            </a:r>
            <a:r>
              <a:rPr lang="es-MX" dirty="0" smtClean="0"/>
              <a:t> A PARTIR DE LA </a:t>
            </a:r>
            <a:r>
              <a:rPr lang="es-MX" dirty="0" smtClean="0">
                <a:solidFill>
                  <a:srgbClr val="FF2F92"/>
                </a:solidFill>
                <a:latin typeface="Aharoni" panose="02010803020104030203" pitchFamily="2" charset="-79"/>
                <a:cs typeface="Aharoni" panose="02010803020104030203" pitchFamily="2" charset="-79"/>
              </a:rPr>
              <a:t>RESILIENCIA</a:t>
            </a:r>
            <a:endParaRPr lang="en-US" sz="3600" b="1" dirty="0">
              <a:solidFill>
                <a:srgbClr val="FF2F92"/>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163679D0-9AC9-4243-89F9-BD27036CE06C}"/>
              </a:ext>
            </a:extLst>
          </p:cNvPr>
          <p:cNvSpPr>
            <a:spLocks noGrp="1"/>
          </p:cNvSpPr>
          <p:nvPr>
            <p:ph idx="1"/>
          </p:nvPr>
        </p:nvSpPr>
        <p:spPr>
          <a:xfrm>
            <a:off x="201930" y="1992316"/>
            <a:ext cx="7354478" cy="4865684"/>
          </a:xfrm>
        </p:spPr>
        <p:txBody>
          <a:bodyPr>
            <a:normAutofit fontScale="92500" lnSpcReduction="10000"/>
          </a:bodyPr>
          <a:lstStyle/>
          <a:p>
            <a:pPr lvl="0"/>
            <a:r>
              <a:rPr lang="es-MX" dirty="0"/>
              <a:t>La experiencia de más emociones positivas y mejor control de las emociones negativas </a:t>
            </a:r>
            <a:endParaRPr lang="en-US" dirty="0"/>
          </a:p>
          <a:p>
            <a:pPr lvl="0"/>
            <a:r>
              <a:rPr lang="es-MX" dirty="0"/>
              <a:t>Menos síntomas de depresión</a:t>
            </a:r>
            <a:endParaRPr lang="en-US" dirty="0"/>
          </a:p>
          <a:p>
            <a:pPr lvl="0"/>
            <a:r>
              <a:rPr lang="es-MX" dirty="0"/>
              <a:t>Una mayor resistencia al estrés</a:t>
            </a:r>
            <a:endParaRPr lang="en-US" dirty="0"/>
          </a:p>
          <a:p>
            <a:pPr lvl="0"/>
            <a:r>
              <a:rPr lang="es-MX" dirty="0"/>
              <a:t>Más capacidad de hacer frente al estrés a través de una mejor solución a los problemas, una orientación positiva y revaluación de estresores. </a:t>
            </a:r>
            <a:endParaRPr lang="en-US" dirty="0"/>
          </a:p>
          <a:p>
            <a:pPr lvl="0"/>
            <a:r>
              <a:rPr lang="es-MX" dirty="0"/>
              <a:t>Envejecimiento exitoso y una mejor sensación de bienestar a pesar de los desafíos propios de la edad </a:t>
            </a:r>
            <a:endParaRPr lang="en-US" dirty="0"/>
          </a:p>
          <a:p>
            <a:pPr lvl="0"/>
            <a:r>
              <a:rPr lang="es-MX" dirty="0"/>
              <a:t>Un mejor manejo de los síntomas del trastorno de estrés postraumático (PTSD, por sus siglas en inglés) (</a:t>
            </a:r>
            <a:r>
              <a:rPr lang="es-MX" dirty="0" err="1"/>
              <a:t>Khosla</a:t>
            </a:r>
            <a:r>
              <a:rPr lang="es-MX" dirty="0"/>
              <a:t>, 2017)”</a:t>
            </a:r>
            <a:endParaRPr lang="en-US" dirty="0"/>
          </a:p>
        </p:txBody>
      </p:sp>
      <p:pic>
        <p:nvPicPr>
          <p:cNvPr id="4" name="Picture 3" descr="A close up of an umbrella&#10;&#10;Description automatically generated">
            <a:extLst>
              <a:ext uri="{FF2B5EF4-FFF2-40B4-BE49-F238E27FC236}">
                <a16:creationId xmlns:a16="http://schemas.microsoft.com/office/drawing/2014/main" id="{8EC6C1CE-7FA0-CE4F-B3DE-5AD4E80E393F}"/>
              </a:ext>
            </a:extLst>
          </p:cNvPr>
          <p:cNvPicPr>
            <a:picLocks noChangeAspect="1"/>
          </p:cNvPicPr>
          <p:nvPr/>
        </p:nvPicPr>
        <p:blipFill rotWithShape="1">
          <a:blip r:embed="rId3"/>
          <a:srcRect l="30831" r="18473"/>
          <a:stretch/>
        </p:blipFill>
        <p:spPr>
          <a:xfrm>
            <a:off x="7556408" y="10"/>
            <a:ext cx="4635591" cy="6857990"/>
          </a:xfrm>
          <a:prstGeom prst="rect">
            <a:avLst/>
          </a:prstGeom>
          <a:effectLst/>
        </p:spPr>
      </p:pic>
    </p:spTree>
    <p:extLst>
      <p:ext uri="{BB962C8B-B14F-4D97-AF65-F5344CB8AC3E}">
        <p14:creationId xmlns:p14="http://schemas.microsoft.com/office/powerpoint/2010/main" val="1574395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6DC8-1DA2-D340-96CF-47B342A4697C}"/>
              </a:ext>
            </a:extLst>
          </p:cNvPr>
          <p:cNvSpPr>
            <a:spLocks noGrp="1"/>
          </p:cNvSpPr>
          <p:nvPr>
            <p:ph type="title"/>
          </p:nvPr>
        </p:nvSpPr>
        <p:spPr>
          <a:xfrm>
            <a:off x="4965430" y="183535"/>
            <a:ext cx="6586491" cy="1676603"/>
          </a:xfrm>
        </p:spPr>
        <p:txBody>
          <a:bodyPr>
            <a:normAutofit fontScale="90000"/>
          </a:bodyPr>
          <a:lstStyle/>
          <a:p>
            <a:pPr algn="ctr"/>
            <a:r>
              <a:rPr lang="es-MX" sz="3600" b="1" dirty="0"/>
              <a:t>Dios le proveyó a David una senda hacia la resiliencia utilizando </a:t>
            </a:r>
            <a:r>
              <a:rPr lang="es-MX" sz="3600" b="1" dirty="0" smtClean="0"/>
              <a:t/>
            </a:r>
            <a:br>
              <a:rPr lang="es-MX" sz="3600" b="1" dirty="0" smtClean="0"/>
            </a:br>
            <a:r>
              <a:rPr lang="es-MX" dirty="0" smtClean="0">
                <a:latin typeface="Brush Script MT" panose="03060802040406070304" pitchFamily="66" charset="0"/>
              </a:rPr>
              <a:t>estrategias </a:t>
            </a:r>
            <a:r>
              <a:rPr lang="es-MX" dirty="0">
                <a:latin typeface="Brush Script MT" panose="03060802040406070304" pitchFamily="66" charset="0"/>
              </a:rPr>
              <a:t>espirituales</a:t>
            </a:r>
            <a:r>
              <a:rPr lang="es-MX" sz="3600" b="1" dirty="0"/>
              <a:t>.</a:t>
            </a:r>
            <a:endParaRPr lang="en-US" sz="3200" i="1" dirty="0">
              <a:latin typeface="Book Antiqua" panose="02040602050305030304" pitchFamily="18" charset="0"/>
            </a:endParaRPr>
          </a:p>
        </p:txBody>
      </p:sp>
      <p:pic>
        <p:nvPicPr>
          <p:cNvPr id="4" name="Picture 3" descr="A close up of an umbrella&#10;&#10;Description automatically generated">
            <a:extLst>
              <a:ext uri="{FF2B5EF4-FFF2-40B4-BE49-F238E27FC236}">
                <a16:creationId xmlns:a16="http://schemas.microsoft.com/office/drawing/2014/main" id="{7CDEA51A-FA39-C94D-8747-B691B006FAFD}"/>
              </a:ext>
            </a:extLst>
          </p:cNvPr>
          <p:cNvPicPr>
            <a:picLocks noChangeAspect="1"/>
          </p:cNvPicPr>
          <p:nvPr/>
        </p:nvPicPr>
        <p:blipFill rotWithShape="1">
          <a:blip r:embed="rId3"/>
          <a:srcRect l="30832" r="18473"/>
          <a:stretch/>
        </p:blipFill>
        <p:spPr>
          <a:xfrm>
            <a:off x="0" y="10"/>
            <a:ext cx="4635571" cy="6857990"/>
          </a:xfrm>
          <a:prstGeom prst="rect">
            <a:avLst/>
          </a:prstGeom>
          <a:effectLst/>
        </p:spPr>
      </p:pic>
      <p:sp>
        <p:nvSpPr>
          <p:cNvPr id="3" name="Content Placeholder 2">
            <a:extLst>
              <a:ext uri="{FF2B5EF4-FFF2-40B4-BE49-F238E27FC236}">
                <a16:creationId xmlns:a16="http://schemas.microsoft.com/office/drawing/2014/main" id="{3BFC28A4-6351-B444-BD1C-CB499175BD6A}"/>
              </a:ext>
            </a:extLst>
          </p:cNvPr>
          <p:cNvSpPr>
            <a:spLocks noGrp="1"/>
          </p:cNvSpPr>
          <p:nvPr>
            <p:ph idx="1"/>
          </p:nvPr>
        </p:nvSpPr>
        <p:spPr>
          <a:xfrm>
            <a:off x="4965430" y="1891476"/>
            <a:ext cx="6971016" cy="4534875"/>
          </a:xfrm>
        </p:spPr>
        <p:txBody>
          <a:bodyPr>
            <a:normAutofit fontScale="92500" lnSpcReduction="20000"/>
          </a:bodyPr>
          <a:lstStyle/>
          <a:p>
            <a:pPr marL="0" indent="0">
              <a:buNone/>
            </a:pPr>
            <a:r>
              <a:rPr lang="es-MX" dirty="0">
                <a:solidFill>
                  <a:srgbClr val="0070C0"/>
                </a:solidFill>
                <a:latin typeface="Arial" panose="020B0604020202020204" pitchFamily="34" charset="0"/>
                <a:cs typeface="Arial" panose="020B0604020202020204" pitchFamily="34" charset="0"/>
              </a:rPr>
              <a:t>El libro de los Salmos nos ofrece múltiples ejemplos en los que David enfrenta sus problemas y encuentra consuelo y fortaleza en el Señor al:</a:t>
            </a:r>
            <a:endParaRPr lang="en-US" dirty="0">
              <a:solidFill>
                <a:srgbClr val="0070C0"/>
              </a:solidFill>
              <a:latin typeface="Arial" panose="020B0604020202020204" pitchFamily="34" charset="0"/>
              <a:cs typeface="Arial" panose="020B0604020202020204" pitchFamily="34" charset="0"/>
            </a:endParaRPr>
          </a:p>
          <a:p>
            <a:pPr lvl="0"/>
            <a:r>
              <a:rPr lang="es-MX" dirty="0"/>
              <a:t>Llevarle sus problemas a Dios en oración</a:t>
            </a:r>
            <a:endParaRPr lang="en-US" dirty="0"/>
          </a:p>
          <a:p>
            <a:pPr lvl="0"/>
            <a:r>
              <a:rPr lang="es-MX" dirty="0"/>
              <a:t>Mantener una perspectiva positiva al orar y pedirle ayuda a Dios aun cuando se trate de situaciones imposibles </a:t>
            </a:r>
            <a:endParaRPr lang="en-US" dirty="0"/>
          </a:p>
          <a:p>
            <a:pPr lvl="0"/>
            <a:r>
              <a:rPr lang="es-MX" dirty="0"/>
              <a:t>Confiar en Dios</a:t>
            </a:r>
            <a:endParaRPr lang="en-US" dirty="0"/>
          </a:p>
          <a:p>
            <a:pPr lvl="0"/>
            <a:r>
              <a:rPr lang="es-MX" dirty="0"/>
              <a:t>Alabar a Dios por sus bendiciones</a:t>
            </a:r>
            <a:endParaRPr lang="en-US" dirty="0"/>
          </a:p>
          <a:p>
            <a:pPr lvl="0"/>
            <a:r>
              <a:rPr lang="es-MX" dirty="0"/>
              <a:t>Adorar a Dios</a:t>
            </a:r>
            <a:endParaRPr lang="en-US" dirty="0"/>
          </a:p>
          <a:p>
            <a:pPr lvl="0"/>
            <a:r>
              <a:rPr lang="es-MX" dirty="0"/>
              <a:t>Trabajar con Dios</a:t>
            </a:r>
            <a:endParaRPr lang="en-US" dirty="0"/>
          </a:p>
        </p:txBody>
      </p:sp>
    </p:spTree>
    <p:extLst>
      <p:ext uri="{BB962C8B-B14F-4D97-AF65-F5344CB8AC3E}">
        <p14:creationId xmlns:p14="http://schemas.microsoft.com/office/powerpoint/2010/main" val="99256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D27B83EA-5480-5C48-BB25-3F164C25A6A9}"/>
              </a:ext>
            </a:extLst>
          </p:cNvPr>
          <p:cNvPicPr>
            <a:picLocks noChangeAspect="1"/>
          </p:cNvPicPr>
          <p:nvPr/>
        </p:nvPicPr>
        <p:blipFill rotWithShape="1">
          <a:blip r:embed="rId3">
            <a:alphaModFix/>
            <a:extLst/>
          </a:blip>
          <a:srcRect l="7922" r="22150"/>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F4BEB0E-5681-6544-AAFC-ACD8C8B3B18B}"/>
              </a:ext>
            </a:extLst>
          </p:cNvPr>
          <p:cNvSpPr>
            <a:spLocks noGrp="1"/>
          </p:cNvSpPr>
          <p:nvPr>
            <p:ph type="title"/>
          </p:nvPr>
        </p:nvSpPr>
        <p:spPr>
          <a:xfrm>
            <a:off x="399884" y="212493"/>
            <a:ext cx="4803636" cy="1311664"/>
          </a:xfrm>
        </p:spPr>
        <p:txBody>
          <a:bodyPr>
            <a:normAutofit/>
          </a:bodyPr>
          <a:lstStyle/>
          <a:p>
            <a:r>
              <a:rPr lang="es-MX" b="1" dirty="0">
                <a:solidFill>
                  <a:srgbClr val="FF18B3"/>
                </a:solidFill>
                <a:latin typeface="Aharoni" panose="02010803020104030203" pitchFamily="2" charset="-79"/>
                <a:cs typeface="Aharoni" panose="02010803020104030203" pitchFamily="2" charset="-79"/>
              </a:rPr>
              <a:t>NOEMÍ </a:t>
            </a:r>
            <a:endParaRPr lang="en-US" dirty="0">
              <a:solidFill>
                <a:srgbClr val="FF18B3"/>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324A3F80-CB3B-984F-8471-D694DC462C99}"/>
              </a:ext>
            </a:extLst>
          </p:cNvPr>
          <p:cNvSpPr>
            <a:spLocks noGrp="1"/>
          </p:cNvSpPr>
          <p:nvPr>
            <p:ph idx="1"/>
          </p:nvPr>
        </p:nvSpPr>
        <p:spPr>
          <a:xfrm>
            <a:off x="399884" y="1431560"/>
            <a:ext cx="5227515" cy="5067837"/>
          </a:xfrm>
        </p:spPr>
        <p:txBody>
          <a:bodyPr anchor="ctr">
            <a:normAutofit/>
          </a:bodyPr>
          <a:lstStyle/>
          <a:p>
            <a:pPr marL="0" indent="0">
              <a:buNone/>
            </a:pPr>
            <a:r>
              <a:rPr lang="es-MX" i="1" dirty="0"/>
              <a:t>“Ya no me llamen Noemí —repuso ella—. Llámenme Mara, porque el Todopoderoso ha colmado mi vida de amargura. Me fui con las manos llenas, pero el </a:t>
            </a:r>
            <a:r>
              <a:rPr lang="es-MX" i="1" cap="small" dirty="0"/>
              <a:t>Señor</a:t>
            </a:r>
            <a:r>
              <a:rPr lang="es-MX" i="1" dirty="0"/>
              <a:t> me ha hecho volver sin nada. ¿Por qué me llaman Noemí si me ha afligido el </a:t>
            </a:r>
            <a:r>
              <a:rPr lang="es-MX" i="1" cap="small" dirty="0"/>
              <a:t>Señor</a:t>
            </a:r>
            <a:r>
              <a:rPr lang="es-MX" i="1" dirty="0"/>
              <a:t>, si me ha hecho desdichada el Todopoderoso?”</a:t>
            </a:r>
            <a:endParaRPr lang="en-US" dirty="0"/>
          </a:p>
          <a:p>
            <a:pPr marL="0" indent="0">
              <a:buNone/>
            </a:pPr>
            <a:r>
              <a:rPr lang="es-MX" dirty="0"/>
              <a:t>(Rut 1:20, 21).</a:t>
            </a:r>
            <a:endParaRPr lang="en-US" dirty="0"/>
          </a:p>
          <a:p>
            <a:pPr>
              <a:lnSpc>
                <a:spcPct val="110000"/>
              </a:lnSpc>
            </a:pPr>
            <a:endParaRPr lang="en-US" sz="2000" dirty="0">
              <a:solidFill>
                <a:srgbClr val="000000"/>
              </a:solidFill>
            </a:endParaRPr>
          </a:p>
        </p:txBody>
      </p:sp>
    </p:spTree>
    <p:extLst>
      <p:ext uri="{BB962C8B-B14F-4D97-AF65-F5344CB8AC3E}">
        <p14:creationId xmlns:p14="http://schemas.microsoft.com/office/powerpoint/2010/main" val="87952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9235-80A2-924D-BAE0-0109B2CCEF41}"/>
              </a:ext>
            </a:extLst>
          </p:cNvPr>
          <p:cNvSpPr>
            <a:spLocks noGrp="1"/>
          </p:cNvSpPr>
          <p:nvPr>
            <p:ph type="title"/>
          </p:nvPr>
        </p:nvSpPr>
        <p:spPr>
          <a:xfrm>
            <a:off x="4644523" y="-142610"/>
            <a:ext cx="7182181" cy="2274757"/>
          </a:xfrm>
        </p:spPr>
        <p:txBody>
          <a:bodyPr anchor="b">
            <a:noAutofit/>
          </a:bodyPr>
          <a:lstStyle/>
          <a:p>
            <a:pPr algn="ctr">
              <a:lnSpc>
                <a:spcPct val="100000"/>
              </a:lnSpc>
            </a:pPr>
            <a:r>
              <a:rPr lang="es-MX" sz="3600" b="1" dirty="0"/>
              <a:t>Dios le provee </a:t>
            </a:r>
            <a:r>
              <a:rPr lang="es-MX" sz="3600" b="1" dirty="0" smtClean="0"/>
              <a:t>una </a:t>
            </a:r>
            <a:r>
              <a:rPr lang="es-MX" sz="3600" b="1" dirty="0"/>
              <a:t>senda de resiliencia usando </a:t>
            </a:r>
            <a:r>
              <a:rPr lang="es-MX" sz="3600" b="1" dirty="0">
                <a:solidFill>
                  <a:schemeClr val="accent1">
                    <a:lumMod val="75000"/>
                  </a:schemeClr>
                </a:solidFill>
              </a:rPr>
              <a:t>estrategias </a:t>
            </a:r>
            <a:r>
              <a:rPr lang="es-MX" sz="3600" b="1" dirty="0" smtClean="0">
                <a:solidFill>
                  <a:schemeClr val="accent1">
                    <a:lumMod val="75000"/>
                  </a:schemeClr>
                </a:solidFill>
              </a:rPr>
              <a:t>espirituales </a:t>
            </a:r>
            <a:br>
              <a:rPr lang="es-MX" sz="3600" b="1" dirty="0" smtClean="0">
                <a:solidFill>
                  <a:schemeClr val="accent1">
                    <a:lumMod val="75000"/>
                  </a:schemeClr>
                </a:solidFill>
              </a:rPr>
            </a:br>
            <a:r>
              <a:rPr lang="es-MX" b="1" dirty="0" smtClean="0">
                <a:solidFill>
                  <a:srgbClr val="FF2F92"/>
                </a:solidFill>
                <a:latin typeface="Brush Script MT" panose="03060802040406070304" pitchFamily="66" charset="0"/>
              </a:rPr>
              <a:t>para Noemí</a:t>
            </a:r>
            <a:r>
              <a:rPr lang="es-MX" sz="3600" b="1" dirty="0" smtClean="0">
                <a:solidFill>
                  <a:srgbClr val="FF2F92"/>
                </a:solidFill>
              </a:rPr>
              <a:t> .</a:t>
            </a:r>
            <a:endParaRPr lang="en-US" sz="2800" i="1" dirty="0">
              <a:solidFill>
                <a:srgbClr val="FF2F92"/>
              </a:solidFill>
              <a:latin typeface="Book Antiqua" panose="02040602050305030304" pitchFamily="18" charset="0"/>
            </a:endParaRPr>
          </a:p>
        </p:txBody>
      </p:sp>
      <p:pic>
        <p:nvPicPr>
          <p:cNvPr id="4" name="Picture 3" descr="A close up of an umbrella&#10;&#10;Description automatically generated">
            <a:extLst>
              <a:ext uri="{FF2B5EF4-FFF2-40B4-BE49-F238E27FC236}">
                <a16:creationId xmlns:a16="http://schemas.microsoft.com/office/drawing/2014/main" id="{C1937CFE-1079-5E42-BC1B-C9E1318902B2}"/>
              </a:ext>
            </a:extLst>
          </p:cNvPr>
          <p:cNvPicPr>
            <a:picLocks noChangeAspect="1"/>
          </p:cNvPicPr>
          <p:nvPr/>
        </p:nvPicPr>
        <p:blipFill rotWithShape="1">
          <a:blip r:embed="rId3"/>
          <a:srcRect l="30832" r="18473"/>
          <a:stretch/>
        </p:blipFill>
        <p:spPr>
          <a:xfrm>
            <a:off x="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A441AB-246F-B648-8376-B1292AECA4EB}"/>
              </a:ext>
            </a:extLst>
          </p:cNvPr>
          <p:cNvSpPr>
            <a:spLocks noGrp="1"/>
          </p:cNvSpPr>
          <p:nvPr>
            <p:ph idx="1"/>
          </p:nvPr>
        </p:nvSpPr>
        <p:spPr>
          <a:xfrm>
            <a:off x="5238091" y="2419111"/>
            <a:ext cx="6152203" cy="4196172"/>
          </a:xfrm>
        </p:spPr>
        <p:txBody>
          <a:bodyPr>
            <a:normAutofit/>
          </a:bodyPr>
          <a:lstStyle/>
          <a:p>
            <a:pPr>
              <a:lnSpc>
                <a:spcPct val="100000"/>
              </a:lnSpc>
            </a:pPr>
            <a:r>
              <a:rPr lang="es-MX" dirty="0"/>
              <a:t>Como David, quien lleva sus quejas e infortunios a Dios, </a:t>
            </a:r>
            <a:endParaRPr lang="es-MX" dirty="0" smtClean="0"/>
          </a:p>
          <a:p>
            <a:pPr>
              <a:lnSpc>
                <a:spcPct val="100000"/>
              </a:lnSpc>
            </a:pPr>
            <a:r>
              <a:rPr lang="es-MX" dirty="0" smtClean="0"/>
              <a:t>Noemí </a:t>
            </a:r>
            <a:r>
              <a:rPr lang="es-MX" dirty="0"/>
              <a:t>se queja delante de Dios. </a:t>
            </a:r>
            <a:endParaRPr lang="es-MX" dirty="0" smtClean="0"/>
          </a:p>
          <a:p>
            <a:pPr>
              <a:lnSpc>
                <a:spcPct val="100000"/>
              </a:lnSpc>
            </a:pPr>
            <a:r>
              <a:rPr lang="es-MX" dirty="0" smtClean="0"/>
              <a:t>Dios </a:t>
            </a:r>
            <a:r>
              <a:rPr lang="es-MX" dirty="0"/>
              <a:t>desea que hablemos personalmente con él y no con </a:t>
            </a:r>
            <a:r>
              <a:rPr lang="es-MX" dirty="0" smtClean="0"/>
              <a:t>otros.</a:t>
            </a:r>
          </a:p>
          <a:p>
            <a:pPr>
              <a:lnSpc>
                <a:spcPct val="100000"/>
              </a:lnSpc>
            </a:pPr>
            <a:r>
              <a:rPr lang="es-MX" dirty="0" smtClean="0"/>
              <a:t>Pregúntale </a:t>
            </a:r>
            <a:r>
              <a:rPr lang="es-MX" dirty="0"/>
              <a:t>a Dios: “¿Por qué yo, Señor?” Noemí también le echa la culpa de su dolor a </a:t>
            </a:r>
            <a:r>
              <a:rPr lang="es-MX" dirty="0" smtClean="0"/>
              <a:t>Dios…</a:t>
            </a:r>
            <a:endParaRPr lang="en-US" dirty="0"/>
          </a:p>
        </p:txBody>
      </p:sp>
    </p:spTree>
    <p:extLst>
      <p:ext uri="{BB962C8B-B14F-4D97-AF65-F5344CB8AC3E}">
        <p14:creationId xmlns:p14="http://schemas.microsoft.com/office/powerpoint/2010/main" val="3737029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C66FF-A7B6-DA4B-85C2-267B8B8BED46}"/>
              </a:ext>
            </a:extLst>
          </p:cNvPr>
          <p:cNvSpPr>
            <a:spLocks noGrp="1"/>
          </p:cNvSpPr>
          <p:nvPr>
            <p:ph idx="1"/>
          </p:nvPr>
        </p:nvSpPr>
        <p:spPr>
          <a:xfrm>
            <a:off x="347241" y="1357751"/>
            <a:ext cx="6678592" cy="4892578"/>
          </a:xfrm>
        </p:spPr>
        <p:txBody>
          <a:bodyPr>
            <a:normAutofit/>
          </a:bodyPr>
          <a:lstStyle/>
          <a:p>
            <a:pPr marL="0" indent="0">
              <a:buNone/>
            </a:pPr>
            <a:r>
              <a:rPr lang="es-MX" i="1" dirty="0" smtClean="0"/>
              <a:t>“</a:t>
            </a:r>
            <a:r>
              <a:rPr lang="es-MX" i="1" dirty="0"/>
              <a:t>Y no solo en esto, sino también en nuestros sufrimientos, porque sabemos que el sufrimiento produce perseverancia; </a:t>
            </a:r>
            <a:r>
              <a:rPr lang="es-MX" i="1" dirty="0" smtClean="0"/>
              <a:t>la </a:t>
            </a:r>
            <a:r>
              <a:rPr lang="es-MX" i="1" dirty="0"/>
              <a:t>perseverancia, entereza de carácter; la entereza de carácter, esperanza” </a:t>
            </a:r>
            <a:endParaRPr lang="es-MX" i="1" dirty="0" smtClean="0"/>
          </a:p>
          <a:p>
            <a:pPr marL="0" indent="0">
              <a:buNone/>
            </a:pPr>
            <a:endParaRPr lang="es-MX" i="1" dirty="0"/>
          </a:p>
          <a:p>
            <a:pPr marL="0" indent="0">
              <a:buNone/>
            </a:pPr>
            <a:r>
              <a:rPr lang="es-MX" dirty="0" smtClean="0"/>
              <a:t>(</a:t>
            </a:r>
            <a:r>
              <a:rPr lang="es-MX" dirty="0"/>
              <a:t>Romanos 5: 3, 4).</a:t>
            </a:r>
            <a:endParaRPr lang="en-US" dirty="0"/>
          </a:p>
        </p:txBody>
      </p:sp>
      <p:pic>
        <p:nvPicPr>
          <p:cNvPr id="4" name="Picture 3" descr="A close up of an umbrella&#10;&#10;Description automatically generated">
            <a:extLst>
              <a:ext uri="{FF2B5EF4-FFF2-40B4-BE49-F238E27FC236}">
                <a16:creationId xmlns:a16="http://schemas.microsoft.com/office/drawing/2014/main" id="{D9618FCD-50DC-2147-8A20-0E4467D16979}"/>
              </a:ext>
            </a:extLst>
          </p:cNvPr>
          <p:cNvPicPr>
            <a:picLocks noChangeAspect="1"/>
          </p:cNvPicPr>
          <p:nvPr/>
        </p:nvPicPr>
        <p:blipFill rotWithShape="1">
          <a:blip r:embed="rId3"/>
          <a:srcRect l="30831" r="18473"/>
          <a:stretch/>
        </p:blipFill>
        <p:spPr>
          <a:xfrm>
            <a:off x="7556408" y="10"/>
            <a:ext cx="4635591" cy="6857990"/>
          </a:xfrm>
          <a:prstGeom prst="rect">
            <a:avLst/>
          </a:prstGeom>
          <a:effectLst/>
        </p:spPr>
      </p:pic>
    </p:spTree>
    <p:extLst>
      <p:ext uri="{BB962C8B-B14F-4D97-AF65-F5344CB8AC3E}">
        <p14:creationId xmlns:p14="http://schemas.microsoft.com/office/powerpoint/2010/main" val="1007389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C28E-8786-6949-98E4-61AFA705D3E0}"/>
              </a:ext>
            </a:extLst>
          </p:cNvPr>
          <p:cNvSpPr>
            <a:spLocks noGrp="1"/>
          </p:cNvSpPr>
          <p:nvPr>
            <p:ph type="title"/>
          </p:nvPr>
        </p:nvSpPr>
        <p:spPr>
          <a:xfrm>
            <a:off x="4965430" y="370390"/>
            <a:ext cx="6916350" cy="1844292"/>
          </a:xfrm>
        </p:spPr>
        <p:txBody>
          <a:bodyPr anchor="b">
            <a:normAutofit fontScale="90000"/>
          </a:bodyPr>
          <a:lstStyle/>
          <a:p>
            <a:pPr algn="ctr"/>
            <a:r>
              <a:rPr lang="es-MX" b="1" dirty="0" smtClean="0">
                <a:latin typeface="Aharoni" panose="02010803020104030203" pitchFamily="2" charset="-79"/>
                <a:cs typeface="Aharoni" panose="02010803020104030203" pitchFamily="2" charset="-79"/>
              </a:rPr>
              <a:t>DIOS SIEMPRE </a:t>
            </a:r>
            <a:r>
              <a:rPr lang="es-MX" b="1" dirty="0" smtClean="0">
                <a:solidFill>
                  <a:srgbClr val="FF2F92"/>
                </a:solidFill>
                <a:latin typeface="Aharoni" panose="02010803020104030203" pitchFamily="2" charset="-79"/>
                <a:cs typeface="Aharoni" panose="02010803020104030203" pitchFamily="2" charset="-79"/>
              </a:rPr>
              <a:t>PROVEE</a:t>
            </a:r>
            <a:r>
              <a:rPr lang="es-MX" b="1" dirty="0" smtClean="0">
                <a:latin typeface="Aharoni" panose="02010803020104030203" pitchFamily="2" charset="-79"/>
                <a:cs typeface="Aharoni" panose="02010803020104030203" pitchFamily="2" charset="-79"/>
              </a:rPr>
              <a:t> UNA </a:t>
            </a:r>
            <a:r>
              <a:rPr lang="es-MX" b="1" dirty="0" smtClean="0">
                <a:solidFill>
                  <a:srgbClr val="FF2F92"/>
                </a:solidFill>
                <a:latin typeface="Aharoni" panose="02010803020104030203" pitchFamily="2" charset="-79"/>
                <a:cs typeface="Aharoni" panose="02010803020104030203" pitchFamily="2" charset="-79"/>
              </a:rPr>
              <a:t>SENDA</a:t>
            </a:r>
            <a:r>
              <a:rPr lang="es-MX" b="1" dirty="0" smtClean="0">
                <a:latin typeface="Aharoni" panose="02010803020104030203" pitchFamily="2" charset="-79"/>
                <a:cs typeface="Aharoni" panose="02010803020104030203" pitchFamily="2" charset="-79"/>
              </a:rPr>
              <a:t> HACIA LA </a:t>
            </a:r>
            <a:r>
              <a:rPr lang="es-MX" b="1" dirty="0" smtClean="0">
                <a:solidFill>
                  <a:srgbClr val="FF2F92"/>
                </a:solidFill>
                <a:latin typeface="Aharoni" panose="02010803020104030203" pitchFamily="2" charset="-79"/>
                <a:cs typeface="Aharoni" panose="02010803020104030203" pitchFamily="2" charset="-79"/>
              </a:rPr>
              <a:t>RESILIENCIA</a:t>
            </a:r>
            <a:r>
              <a:rPr lang="es-MX" b="1" dirty="0" smtClean="0">
                <a:latin typeface="Aharoni" panose="02010803020104030203" pitchFamily="2" charset="-79"/>
                <a:cs typeface="Aharoni" panose="02010803020104030203" pitchFamily="2" charset="-79"/>
              </a:rPr>
              <a:t>.</a:t>
            </a:r>
            <a:endParaRPr lang="en-US" sz="4100" b="1" dirty="0">
              <a:latin typeface="Aharoni" panose="02010803020104030203" pitchFamily="2" charset="-79"/>
              <a:cs typeface="Aharoni" panose="02010803020104030203" pitchFamily="2" charset="-79"/>
            </a:endParaRPr>
          </a:p>
        </p:txBody>
      </p:sp>
      <p:pic>
        <p:nvPicPr>
          <p:cNvPr id="4" name="Picture 3" descr="A close up of an umbrella&#10;&#10;Description automatically generated">
            <a:extLst>
              <a:ext uri="{FF2B5EF4-FFF2-40B4-BE49-F238E27FC236}">
                <a16:creationId xmlns:a16="http://schemas.microsoft.com/office/drawing/2014/main" id="{38ECB3EE-22F1-A34E-8A31-25374EEB2214}"/>
              </a:ext>
            </a:extLst>
          </p:cNvPr>
          <p:cNvPicPr>
            <a:picLocks noChangeAspect="1"/>
          </p:cNvPicPr>
          <p:nvPr/>
        </p:nvPicPr>
        <p:blipFill rotWithShape="1">
          <a:blip r:embed="rId3"/>
          <a:srcRect l="30832" r="18473"/>
          <a:stretch/>
        </p:blipFill>
        <p:spPr>
          <a:xfrm>
            <a:off x="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931858-2A9A-EE44-BF4C-CAF26875E4FE}"/>
              </a:ext>
            </a:extLst>
          </p:cNvPr>
          <p:cNvSpPr>
            <a:spLocks noGrp="1"/>
          </p:cNvSpPr>
          <p:nvPr>
            <p:ph idx="1"/>
          </p:nvPr>
        </p:nvSpPr>
        <p:spPr>
          <a:xfrm>
            <a:off x="5706320" y="2685327"/>
            <a:ext cx="5104821" cy="3214401"/>
          </a:xfrm>
        </p:spPr>
        <p:txBody>
          <a:bodyPr>
            <a:normAutofit/>
          </a:bodyPr>
          <a:lstStyle/>
          <a:p>
            <a:pPr marL="0" indent="0" algn="ctr">
              <a:lnSpc>
                <a:spcPct val="100000"/>
              </a:lnSpc>
              <a:buNone/>
            </a:pPr>
            <a:endParaRPr lang="en-US" dirty="0"/>
          </a:p>
          <a:p>
            <a:pPr marL="0" indent="0" algn="ctr">
              <a:buNone/>
            </a:pPr>
            <a:r>
              <a:rPr lang="es-MX" dirty="0"/>
              <a:t>La gente necesita tener </a:t>
            </a:r>
            <a:r>
              <a:rPr lang="es-MX" dirty="0">
                <a:solidFill>
                  <a:srgbClr val="FF2F92"/>
                </a:solidFill>
              </a:rPr>
              <a:t>esperanza</a:t>
            </a:r>
            <a:r>
              <a:rPr lang="es-MX" dirty="0"/>
              <a:t> y </a:t>
            </a:r>
            <a:r>
              <a:rPr lang="es-MX" dirty="0">
                <a:solidFill>
                  <a:srgbClr val="FF2F92"/>
                </a:solidFill>
              </a:rPr>
              <a:t>sentirse útil</a:t>
            </a:r>
            <a:r>
              <a:rPr lang="es-MX" dirty="0"/>
              <a:t>, y esas tendencias dadas por Dios le ayudan a </a:t>
            </a:r>
            <a:r>
              <a:rPr lang="es-MX" dirty="0">
                <a:solidFill>
                  <a:srgbClr val="FF2F92"/>
                </a:solidFill>
              </a:rPr>
              <a:t>recuperarse</a:t>
            </a:r>
            <a:r>
              <a:rPr lang="es-MX" dirty="0"/>
              <a:t> y a navegar su </a:t>
            </a:r>
            <a:r>
              <a:rPr lang="es-MX" dirty="0">
                <a:solidFill>
                  <a:srgbClr val="FF2F92"/>
                </a:solidFill>
              </a:rPr>
              <a:t>nueva</a:t>
            </a:r>
            <a:r>
              <a:rPr lang="es-MX" dirty="0"/>
              <a:t> situación con </a:t>
            </a:r>
            <a:r>
              <a:rPr lang="es-MX" dirty="0">
                <a:solidFill>
                  <a:srgbClr val="FF2F92"/>
                </a:solidFill>
              </a:rPr>
              <a:t>flexibilidad</a:t>
            </a:r>
            <a:r>
              <a:rPr lang="es-MX" dirty="0"/>
              <a:t> y </a:t>
            </a:r>
            <a:r>
              <a:rPr lang="es-MX" dirty="0">
                <a:solidFill>
                  <a:srgbClr val="FF2F92"/>
                </a:solidFill>
              </a:rPr>
              <a:t>adaptabilidad</a:t>
            </a:r>
            <a:r>
              <a:rPr lang="es-MX" dirty="0"/>
              <a:t>. </a:t>
            </a:r>
            <a:endParaRPr lang="en-US" dirty="0"/>
          </a:p>
          <a:p>
            <a:pPr algn="ctr">
              <a:lnSpc>
                <a:spcPct val="100000"/>
              </a:lnSpc>
            </a:pPr>
            <a:endParaRPr lang="en-US" dirty="0"/>
          </a:p>
        </p:txBody>
      </p:sp>
    </p:spTree>
    <p:extLst>
      <p:ext uri="{BB962C8B-B14F-4D97-AF65-F5344CB8AC3E}">
        <p14:creationId xmlns:p14="http://schemas.microsoft.com/office/powerpoint/2010/main" val="105389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8A3052A0-DFE3-3748-90BD-ED2685C557B5}"/>
              </a:ext>
            </a:extLst>
          </p:cNvPr>
          <p:cNvPicPr>
            <a:picLocks noChangeAspect="1"/>
          </p:cNvPicPr>
          <p:nvPr/>
        </p:nvPicPr>
        <p:blipFill rotWithShape="1">
          <a:blip r:embed="rId3"/>
          <a:srcRect l="30809" r="1845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7C6AD598-4C0F-AB45-B4FE-57C4E5518EB2}"/>
              </a:ext>
            </a:extLst>
          </p:cNvPr>
          <p:cNvSpPr>
            <a:spLocks noGrp="1"/>
          </p:cNvSpPr>
          <p:nvPr>
            <p:ph idx="1"/>
          </p:nvPr>
        </p:nvSpPr>
        <p:spPr>
          <a:xfrm>
            <a:off x="5219567" y="304800"/>
            <a:ext cx="6172200" cy="6109297"/>
          </a:xfrm>
        </p:spPr>
        <p:txBody>
          <a:bodyPr>
            <a:normAutofit/>
          </a:bodyPr>
          <a:lstStyle/>
          <a:p>
            <a:pPr marL="0" indent="0" algn="ctr">
              <a:lnSpc>
                <a:spcPct val="100000"/>
              </a:lnSpc>
              <a:buNone/>
            </a:pPr>
            <a:endParaRPr lang="en-US" sz="3200" dirty="0"/>
          </a:p>
          <a:p>
            <a:pPr marL="0" indent="0" algn="ctr">
              <a:lnSpc>
                <a:spcPct val="100000"/>
              </a:lnSpc>
              <a:buNone/>
            </a:pPr>
            <a:r>
              <a:rPr lang="es-MX" sz="3600" i="1" dirty="0">
                <a:solidFill>
                  <a:srgbClr val="002060"/>
                </a:solidFill>
              </a:rPr>
              <a:t>“Ciertamente les aseguro que ustedes llorarán de dolor, mientras que el mundo se alegrará. Se pondrán tristes, pero su tristeza se </a:t>
            </a:r>
            <a:r>
              <a:rPr lang="es-MX" sz="3600" i="1" dirty="0">
                <a:solidFill>
                  <a:srgbClr val="FF18B3"/>
                </a:solidFill>
              </a:rPr>
              <a:t>convertirá</a:t>
            </a:r>
            <a:r>
              <a:rPr lang="es-MX" sz="3600" i="1" dirty="0">
                <a:solidFill>
                  <a:srgbClr val="002060"/>
                </a:solidFill>
              </a:rPr>
              <a:t> en </a:t>
            </a:r>
            <a:r>
              <a:rPr lang="es-MX" sz="3600" i="1" dirty="0">
                <a:solidFill>
                  <a:srgbClr val="FF18B3"/>
                </a:solidFill>
                <a:latin typeface="Aharoni" panose="02010803020104030203" pitchFamily="2" charset="-79"/>
                <a:cs typeface="Aharoni" panose="02010803020104030203" pitchFamily="2" charset="-79"/>
              </a:rPr>
              <a:t>alegría</a:t>
            </a:r>
            <a:r>
              <a:rPr lang="es-MX" sz="3600" i="1" dirty="0" smtClean="0">
                <a:solidFill>
                  <a:srgbClr val="002060"/>
                </a:solidFill>
              </a:rPr>
              <a:t>”</a:t>
            </a:r>
          </a:p>
          <a:p>
            <a:pPr marL="0" indent="0" algn="ctr">
              <a:lnSpc>
                <a:spcPct val="100000"/>
              </a:lnSpc>
              <a:buNone/>
            </a:pPr>
            <a:r>
              <a:rPr lang="es-MX" sz="3600" i="1" dirty="0" smtClean="0">
                <a:solidFill>
                  <a:srgbClr val="002060"/>
                </a:solidFill>
              </a:rPr>
              <a:t> </a:t>
            </a:r>
            <a:r>
              <a:rPr lang="es-MX" sz="3600" dirty="0">
                <a:solidFill>
                  <a:srgbClr val="002060"/>
                </a:solidFill>
              </a:rPr>
              <a:t>(Juan 16:20).</a:t>
            </a:r>
            <a:endParaRPr lang="en-US" sz="4000" dirty="0">
              <a:solidFill>
                <a:srgbClr val="002060"/>
              </a:solidFill>
            </a:endParaRPr>
          </a:p>
        </p:txBody>
      </p:sp>
    </p:spTree>
    <p:extLst>
      <p:ext uri="{BB962C8B-B14F-4D97-AF65-F5344CB8AC3E}">
        <p14:creationId xmlns:p14="http://schemas.microsoft.com/office/powerpoint/2010/main" val="77102435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FA314-BF57-1D4C-9667-FF5441C036A0}"/>
              </a:ext>
            </a:extLst>
          </p:cNvPr>
          <p:cNvSpPr>
            <a:spLocks noGrp="1"/>
          </p:cNvSpPr>
          <p:nvPr>
            <p:ph idx="1"/>
          </p:nvPr>
        </p:nvSpPr>
        <p:spPr>
          <a:xfrm>
            <a:off x="648931" y="931026"/>
            <a:ext cx="5818372" cy="5292794"/>
          </a:xfrm>
        </p:spPr>
        <p:txBody>
          <a:bodyPr>
            <a:normAutofit/>
          </a:bodyPr>
          <a:lstStyle/>
          <a:p>
            <a:pPr marL="0" indent="0" algn="ctr">
              <a:lnSpc>
                <a:spcPct val="100000"/>
              </a:lnSpc>
              <a:buNone/>
            </a:pPr>
            <a:endParaRPr lang="en-US" sz="4000" i="1" dirty="0">
              <a:solidFill>
                <a:srgbClr val="002060"/>
              </a:solidFill>
            </a:endParaRPr>
          </a:p>
          <a:p>
            <a:pPr marL="0" indent="0" algn="ctr">
              <a:buNone/>
            </a:pPr>
            <a:r>
              <a:rPr lang="es-MX" sz="3600" dirty="0">
                <a:solidFill>
                  <a:srgbClr val="002060"/>
                </a:solidFill>
              </a:rPr>
              <a:t>“En el día de mi desgracia me salieron al encuentro,</a:t>
            </a:r>
            <a:br>
              <a:rPr lang="es-MX" sz="3600" dirty="0">
                <a:solidFill>
                  <a:srgbClr val="002060"/>
                </a:solidFill>
              </a:rPr>
            </a:br>
            <a:r>
              <a:rPr lang="es-MX" sz="3600" dirty="0">
                <a:solidFill>
                  <a:srgbClr val="002060"/>
                </a:solidFill>
              </a:rPr>
              <a:t>    pero mi </a:t>
            </a:r>
            <a:r>
              <a:rPr lang="es-MX" sz="3600" dirty="0">
                <a:solidFill>
                  <a:srgbClr val="FF2F92"/>
                </a:solidFill>
                <a:latin typeface="Aharoni" panose="02010803020104030203" pitchFamily="2" charset="-79"/>
                <a:cs typeface="Aharoni" panose="02010803020104030203" pitchFamily="2" charset="-79"/>
              </a:rPr>
              <a:t>apoyo</a:t>
            </a:r>
            <a:r>
              <a:rPr lang="es-MX" sz="3600" dirty="0">
                <a:solidFill>
                  <a:srgbClr val="002060"/>
                </a:solidFill>
              </a:rPr>
              <a:t> fue el </a:t>
            </a:r>
            <a:r>
              <a:rPr lang="es-MX" sz="3600" cap="small" dirty="0">
                <a:solidFill>
                  <a:srgbClr val="FF2F92"/>
                </a:solidFill>
              </a:rPr>
              <a:t>Señor</a:t>
            </a:r>
            <a:r>
              <a:rPr lang="es-MX" sz="3600" dirty="0">
                <a:solidFill>
                  <a:srgbClr val="002060"/>
                </a:solidFill>
              </a:rPr>
              <a:t>.</a:t>
            </a:r>
            <a:br>
              <a:rPr lang="es-MX" sz="3600" dirty="0">
                <a:solidFill>
                  <a:srgbClr val="002060"/>
                </a:solidFill>
              </a:rPr>
            </a:br>
            <a:r>
              <a:rPr lang="es-MX" sz="3600" baseline="30000" dirty="0">
                <a:solidFill>
                  <a:srgbClr val="002060"/>
                </a:solidFill>
              </a:rPr>
              <a:t> </a:t>
            </a:r>
            <a:r>
              <a:rPr lang="es-MX" sz="3600" dirty="0">
                <a:solidFill>
                  <a:srgbClr val="002060"/>
                </a:solidFill>
              </a:rPr>
              <a:t>Me sacó a un amplio espacio;</a:t>
            </a:r>
            <a:br>
              <a:rPr lang="es-MX" sz="3600" dirty="0">
                <a:solidFill>
                  <a:srgbClr val="002060"/>
                </a:solidFill>
              </a:rPr>
            </a:br>
            <a:r>
              <a:rPr lang="es-MX" sz="3600" dirty="0">
                <a:solidFill>
                  <a:srgbClr val="002060"/>
                </a:solidFill>
              </a:rPr>
              <a:t>    </a:t>
            </a:r>
            <a:r>
              <a:rPr lang="es-MX" sz="3600" dirty="0">
                <a:solidFill>
                  <a:srgbClr val="FF2F92"/>
                </a:solidFill>
              </a:rPr>
              <a:t>me libró </a:t>
            </a:r>
            <a:r>
              <a:rPr lang="es-MX" sz="3600" dirty="0">
                <a:solidFill>
                  <a:srgbClr val="002060"/>
                </a:solidFill>
              </a:rPr>
              <a:t>porque se agradó de mí” </a:t>
            </a:r>
            <a:endParaRPr lang="en-US" sz="3600" dirty="0">
              <a:solidFill>
                <a:srgbClr val="002060"/>
              </a:solidFill>
            </a:endParaRPr>
          </a:p>
        </p:txBody>
      </p:sp>
      <p:pic>
        <p:nvPicPr>
          <p:cNvPr id="4" name="Picture 3" descr="A close up of an umbrella&#10;&#10;Description automatically generated">
            <a:extLst>
              <a:ext uri="{FF2B5EF4-FFF2-40B4-BE49-F238E27FC236}">
                <a16:creationId xmlns:a16="http://schemas.microsoft.com/office/drawing/2014/main" id="{85268BE6-EA04-0C46-8DB7-3CAA3EA96FA5}"/>
              </a:ext>
            </a:extLst>
          </p:cNvPr>
          <p:cNvPicPr>
            <a:picLocks noChangeAspect="1"/>
          </p:cNvPicPr>
          <p:nvPr/>
        </p:nvPicPr>
        <p:blipFill rotWithShape="1">
          <a:blip r:embed="rId3"/>
          <a:srcRect l="30831" r="18473"/>
          <a:stretch/>
        </p:blipFill>
        <p:spPr>
          <a:xfrm>
            <a:off x="7556408" y="10"/>
            <a:ext cx="4635591" cy="6857990"/>
          </a:xfrm>
          <a:prstGeom prst="rect">
            <a:avLst/>
          </a:prstGeom>
          <a:effectLst/>
        </p:spPr>
      </p:pic>
      <p:sp>
        <p:nvSpPr>
          <p:cNvPr id="2" name="TextBox 1"/>
          <p:cNvSpPr txBox="1"/>
          <p:nvPr/>
        </p:nvSpPr>
        <p:spPr>
          <a:xfrm>
            <a:off x="5040923" y="6039154"/>
            <a:ext cx="2203939" cy="400110"/>
          </a:xfrm>
          <a:prstGeom prst="rect">
            <a:avLst/>
          </a:prstGeom>
          <a:noFill/>
        </p:spPr>
        <p:txBody>
          <a:bodyPr wrap="square" rtlCol="0">
            <a:spAutoFit/>
          </a:bodyPr>
          <a:lstStyle/>
          <a:p>
            <a:r>
              <a:rPr lang="es-MX" sz="2000" dirty="0">
                <a:solidFill>
                  <a:srgbClr val="002060"/>
                </a:solidFill>
              </a:rPr>
              <a:t>Salmo 18:18, </a:t>
            </a:r>
            <a:r>
              <a:rPr lang="es-MX" sz="2000" dirty="0" smtClean="0">
                <a:solidFill>
                  <a:srgbClr val="002060"/>
                </a:solidFill>
              </a:rPr>
              <a:t>19</a:t>
            </a:r>
            <a:endParaRPr lang="en-US" sz="2000" dirty="0">
              <a:solidFill>
                <a:srgbClr val="002060"/>
              </a:solidFill>
            </a:endParaRPr>
          </a:p>
        </p:txBody>
      </p:sp>
    </p:spTree>
    <p:extLst>
      <p:ext uri="{BB962C8B-B14F-4D97-AF65-F5344CB8AC3E}">
        <p14:creationId xmlns:p14="http://schemas.microsoft.com/office/powerpoint/2010/main" val="103944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20539D07-09FA-D14C-A36C-62E8EB0761F2}"/>
              </a:ext>
            </a:extLst>
          </p:cNvPr>
          <p:cNvPicPr>
            <a:picLocks noChangeAspect="1"/>
          </p:cNvPicPr>
          <p:nvPr/>
        </p:nvPicPr>
        <p:blipFill rotWithShape="1">
          <a:blip r:embed="rId3">
            <a:alphaModFix/>
            <a:extLst/>
          </a:blip>
          <a:srcRect l="21216" r="885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7E4CA67-ED25-6A4D-9E72-6A9905ED7C3C}"/>
              </a:ext>
            </a:extLst>
          </p:cNvPr>
          <p:cNvSpPr>
            <a:spLocks noGrp="1"/>
          </p:cNvSpPr>
          <p:nvPr>
            <p:ph idx="1"/>
          </p:nvPr>
        </p:nvSpPr>
        <p:spPr>
          <a:xfrm>
            <a:off x="321782" y="279791"/>
            <a:ext cx="5469771" cy="5196449"/>
          </a:xfrm>
        </p:spPr>
        <p:txBody>
          <a:bodyPr anchor="ctr">
            <a:normAutofit/>
          </a:bodyPr>
          <a:lstStyle/>
          <a:p>
            <a:pPr marL="0" indent="0" algn="ctr">
              <a:buNone/>
            </a:pPr>
            <a:r>
              <a:rPr lang="es-MX" sz="4400" dirty="0">
                <a:solidFill>
                  <a:srgbClr val="002060"/>
                </a:solidFill>
              </a:rPr>
              <a:t>“</a:t>
            </a:r>
            <a:r>
              <a:rPr lang="es-MX" sz="4400" dirty="0">
                <a:solidFill>
                  <a:srgbClr val="002060"/>
                </a:solidFill>
              </a:rPr>
              <a:t>Pues te cubrirá con sus plumas</a:t>
            </a:r>
            <a:br>
              <a:rPr lang="es-MX" sz="4400" dirty="0">
                <a:solidFill>
                  <a:srgbClr val="002060"/>
                </a:solidFill>
              </a:rPr>
            </a:br>
            <a:r>
              <a:rPr lang="es-MX" sz="4400" dirty="0">
                <a:solidFill>
                  <a:srgbClr val="002060"/>
                </a:solidFill>
              </a:rPr>
              <a:t>    y bajo sus alas hallarás refugio.</a:t>
            </a:r>
            <a:r>
              <a:rPr lang="es-MX" sz="4400" dirty="0"/>
              <a:t/>
            </a:r>
            <a:br>
              <a:rPr lang="es-MX" sz="4400" dirty="0"/>
            </a:br>
            <a:r>
              <a:rPr lang="es-MX" sz="4400" dirty="0"/>
              <a:t>   </a:t>
            </a:r>
            <a:r>
              <a:rPr lang="es-MX" sz="4400" dirty="0">
                <a:solidFill>
                  <a:srgbClr val="FF2F92"/>
                </a:solidFill>
              </a:rPr>
              <a:t> ¡Su verdad será tu escudo y tu baluarte</a:t>
            </a:r>
            <a:r>
              <a:rPr lang="es-MX" sz="4400" dirty="0">
                <a:solidFill>
                  <a:srgbClr val="FF2F92"/>
                </a:solidFill>
              </a:rPr>
              <a:t>!</a:t>
            </a:r>
            <a:r>
              <a:rPr lang="es-MX" sz="4400" dirty="0">
                <a:solidFill>
                  <a:srgbClr val="002060"/>
                </a:solidFill>
              </a:rPr>
              <a:t>”.</a:t>
            </a:r>
            <a:endParaRPr lang="en-US" sz="4400" dirty="0">
              <a:solidFill>
                <a:srgbClr val="002060"/>
              </a:solidFill>
            </a:endParaRPr>
          </a:p>
        </p:txBody>
      </p:sp>
      <p:sp>
        <p:nvSpPr>
          <p:cNvPr id="2" name="TextBox 1"/>
          <p:cNvSpPr txBox="1"/>
          <p:nvPr/>
        </p:nvSpPr>
        <p:spPr>
          <a:xfrm>
            <a:off x="4583723" y="4806461"/>
            <a:ext cx="1899139" cy="369332"/>
          </a:xfrm>
          <a:prstGeom prst="rect">
            <a:avLst/>
          </a:prstGeom>
          <a:noFill/>
        </p:spPr>
        <p:txBody>
          <a:bodyPr wrap="square" rtlCol="0">
            <a:spAutoFit/>
          </a:bodyPr>
          <a:lstStyle/>
          <a:p>
            <a:r>
              <a:rPr lang="es-MX" dirty="0"/>
              <a:t>Salmo 91:4  </a:t>
            </a:r>
            <a:endParaRPr lang="en-US" dirty="0"/>
          </a:p>
        </p:txBody>
      </p:sp>
    </p:spTree>
    <p:extLst>
      <p:ext uri="{BB962C8B-B14F-4D97-AF65-F5344CB8AC3E}">
        <p14:creationId xmlns:p14="http://schemas.microsoft.com/office/powerpoint/2010/main" val="213248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EC32-D100-0B49-BB39-5994523A6216}"/>
              </a:ext>
            </a:extLst>
          </p:cNvPr>
          <p:cNvSpPr>
            <a:spLocks noGrp="1"/>
          </p:cNvSpPr>
          <p:nvPr>
            <p:ph type="title"/>
          </p:nvPr>
        </p:nvSpPr>
        <p:spPr>
          <a:xfrm>
            <a:off x="377924" y="340338"/>
            <a:ext cx="6204856" cy="1325563"/>
          </a:xfrm>
        </p:spPr>
        <p:txBody>
          <a:bodyPr>
            <a:noAutofit/>
          </a:bodyPr>
          <a:lstStyle/>
          <a:p>
            <a:pPr algn="ctr"/>
            <a:r>
              <a:rPr lang="es-MX" sz="5400" b="1" dirty="0" smtClean="0"/>
              <a:t>¿QUÉ ES RESILIENCIA? </a:t>
            </a:r>
            <a:endParaRPr lang="en-US" sz="5400" b="1" dirty="0"/>
          </a:p>
        </p:txBody>
      </p:sp>
      <p:sp>
        <p:nvSpPr>
          <p:cNvPr id="3" name="Content Placeholder 2">
            <a:extLst>
              <a:ext uri="{FF2B5EF4-FFF2-40B4-BE49-F238E27FC236}">
                <a16:creationId xmlns:a16="http://schemas.microsoft.com/office/drawing/2014/main" id="{3795E57B-B70C-D240-A22E-D31CD348FC76}"/>
              </a:ext>
            </a:extLst>
          </p:cNvPr>
          <p:cNvSpPr>
            <a:spLocks noGrp="1"/>
          </p:cNvSpPr>
          <p:nvPr>
            <p:ph idx="1"/>
          </p:nvPr>
        </p:nvSpPr>
        <p:spPr>
          <a:xfrm>
            <a:off x="377925" y="1665901"/>
            <a:ext cx="6204856" cy="4870487"/>
          </a:xfrm>
        </p:spPr>
        <p:txBody>
          <a:bodyPr anchor="t">
            <a:normAutofit/>
          </a:bodyPr>
          <a:lstStyle/>
          <a:p>
            <a:pPr marL="0" indent="0">
              <a:lnSpc>
                <a:spcPct val="110000"/>
              </a:lnSpc>
              <a:buNone/>
            </a:pPr>
            <a:r>
              <a:rPr lang="es-MX" dirty="0">
                <a:solidFill>
                  <a:schemeClr val="accent1">
                    <a:lumMod val="75000"/>
                  </a:schemeClr>
                </a:solidFill>
              </a:rPr>
              <a:t>La primera definición que aparece en el diccionario </a:t>
            </a:r>
            <a:r>
              <a:rPr lang="es-MX" dirty="0" err="1">
                <a:solidFill>
                  <a:schemeClr val="accent1">
                    <a:lumMod val="75000"/>
                  </a:schemeClr>
                </a:solidFill>
              </a:rPr>
              <a:t>Merriam-Webster’s</a:t>
            </a:r>
            <a:r>
              <a:rPr lang="es-MX" dirty="0">
                <a:solidFill>
                  <a:schemeClr val="accent1">
                    <a:lumMod val="75000"/>
                  </a:schemeClr>
                </a:solidFill>
              </a:rPr>
              <a:t> </a:t>
            </a:r>
            <a:r>
              <a:rPr lang="es-MX" dirty="0" err="1">
                <a:solidFill>
                  <a:schemeClr val="accent1">
                    <a:lumMod val="75000"/>
                  </a:schemeClr>
                </a:solidFill>
              </a:rPr>
              <a:t>Collegiate</a:t>
            </a:r>
            <a:r>
              <a:rPr lang="es-MX" dirty="0">
                <a:solidFill>
                  <a:schemeClr val="accent1">
                    <a:lumMod val="75000"/>
                  </a:schemeClr>
                </a:solidFill>
              </a:rPr>
              <a:t> </a:t>
            </a:r>
            <a:r>
              <a:rPr lang="es-MX" dirty="0" err="1">
                <a:solidFill>
                  <a:schemeClr val="accent1">
                    <a:lumMod val="75000"/>
                  </a:schemeClr>
                </a:solidFill>
              </a:rPr>
              <a:t>Dictionary</a:t>
            </a:r>
            <a:r>
              <a:rPr lang="es-MX" dirty="0">
                <a:solidFill>
                  <a:schemeClr val="accent1">
                    <a:lumMod val="75000"/>
                  </a:schemeClr>
                </a:solidFill>
              </a:rPr>
              <a:t> es, la </a:t>
            </a:r>
            <a:r>
              <a:rPr lang="es-MX" sz="3200" i="1" dirty="0">
                <a:solidFill>
                  <a:schemeClr val="accent1">
                    <a:lumMod val="75000"/>
                  </a:schemeClr>
                </a:solidFill>
              </a:rPr>
              <a:t>“capacidad de un cuerpo sometido a presión para recuperar su tamaño y forma después de deformarse debido especialmente a haberse comprimido bajo fuerte presión”</a:t>
            </a:r>
            <a:r>
              <a:rPr lang="es-MX" i="1" dirty="0">
                <a:solidFill>
                  <a:schemeClr val="accent1">
                    <a:lumMod val="75000"/>
                  </a:schemeClr>
                </a:solidFill>
              </a:rPr>
              <a:t>. </a:t>
            </a:r>
            <a:endParaRPr lang="en-US" sz="2400" dirty="0">
              <a:solidFill>
                <a:schemeClr val="accent1">
                  <a:lumMod val="75000"/>
                </a:schemeClr>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n umbrella&#10;&#10;Description automatically generated">
            <a:extLst>
              <a:ext uri="{FF2B5EF4-FFF2-40B4-BE49-F238E27FC236}">
                <a16:creationId xmlns:a16="http://schemas.microsoft.com/office/drawing/2014/main" id="{E053EAD5-02DF-0A45-BBC6-90FCF12C4134}"/>
              </a:ext>
            </a:extLst>
          </p:cNvPr>
          <p:cNvPicPr>
            <a:picLocks noChangeAspect="1"/>
          </p:cNvPicPr>
          <p:nvPr/>
        </p:nvPicPr>
        <p:blipFill rotWithShape="1">
          <a:blip r:embed="rId3"/>
          <a:srcRect l="20092" r="7735"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217919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D1131-535F-DF46-A5DE-C11C0241400C}"/>
              </a:ext>
            </a:extLst>
          </p:cNvPr>
          <p:cNvSpPr>
            <a:spLocks noGrp="1"/>
          </p:cNvSpPr>
          <p:nvPr>
            <p:ph idx="1"/>
          </p:nvPr>
        </p:nvSpPr>
        <p:spPr>
          <a:xfrm>
            <a:off x="555585" y="405115"/>
            <a:ext cx="6194555" cy="6250328"/>
          </a:xfrm>
        </p:spPr>
        <p:txBody>
          <a:bodyPr anchor="t">
            <a:normAutofit/>
          </a:bodyPr>
          <a:lstStyle/>
          <a:p>
            <a:pPr marL="0" indent="0">
              <a:lnSpc>
                <a:spcPct val="100000"/>
              </a:lnSpc>
              <a:buNone/>
            </a:pPr>
            <a:r>
              <a:rPr lang="es-MX" dirty="0">
                <a:solidFill>
                  <a:schemeClr val="accent1">
                    <a:lumMod val="75000"/>
                  </a:schemeClr>
                </a:solidFill>
              </a:rPr>
              <a:t>La segunda definición es</a:t>
            </a:r>
            <a:r>
              <a:rPr lang="es-MX" dirty="0" smtClean="0">
                <a:solidFill>
                  <a:schemeClr val="accent1">
                    <a:lumMod val="75000"/>
                  </a:schemeClr>
                </a:solidFill>
              </a:rPr>
              <a:t>,</a:t>
            </a:r>
          </a:p>
          <a:p>
            <a:pPr marL="0" indent="0">
              <a:lnSpc>
                <a:spcPct val="100000"/>
              </a:lnSpc>
              <a:buNone/>
            </a:pPr>
            <a:r>
              <a:rPr lang="es-MX" dirty="0" smtClean="0">
                <a:solidFill>
                  <a:schemeClr val="accent1">
                    <a:lumMod val="75000"/>
                  </a:schemeClr>
                </a:solidFill>
              </a:rPr>
              <a:t>la </a:t>
            </a:r>
            <a:r>
              <a:rPr lang="es-MX" i="1" dirty="0">
                <a:solidFill>
                  <a:schemeClr val="accent1">
                    <a:lumMod val="75000"/>
                  </a:schemeClr>
                </a:solidFill>
              </a:rPr>
              <a:t>“habilidad para recuperarse o adaptarse fácilmente al infortunio o al cambio”. </a:t>
            </a:r>
            <a:endParaRPr lang="es-MX" i="1" dirty="0" smtClean="0">
              <a:solidFill>
                <a:schemeClr val="accent1">
                  <a:lumMod val="75000"/>
                </a:schemeClr>
              </a:solidFill>
            </a:endParaRPr>
          </a:p>
          <a:p>
            <a:pPr marL="0" indent="0">
              <a:lnSpc>
                <a:spcPct val="100000"/>
              </a:lnSpc>
              <a:buNone/>
            </a:pPr>
            <a:endParaRPr lang="es-MX" i="1" dirty="0">
              <a:solidFill>
                <a:schemeClr val="accent1">
                  <a:lumMod val="75000"/>
                </a:schemeClr>
              </a:solidFill>
            </a:endParaRPr>
          </a:p>
          <a:p>
            <a:pPr marL="0" indent="0">
              <a:lnSpc>
                <a:spcPct val="100000"/>
              </a:lnSpc>
              <a:buNone/>
            </a:pPr>
            <a:endParaRPr lang="es-MX" i="1" dirty="0" smtClean="0">
              <a:solidFill>
                <a:schemeClr val="accent1">
                  <a:lumMod val="75000"/>
                </a:schemeClr>
              </a:solidFill>
            </a:endParaRPr>
          </a:p>
          <a:p>
            <a:pPr marL="0" indent="0">
              <a:lnSpc>
                <a:spcPct val="100000"/>
              </a:lnSpc>
              <a:buNone/>
            </a:pPr>
            <a:r>
              <a:rPr lang="es-MX" dirty="0" smtClean="0">
                <a:solidFill>
                  <a:schemeClr val="accent1">
                    <a:lumMod val="75000"/>
                  </a:schemeClr>
                </a:solidFill>
              </a:rPr>
              <a:t>Este </a:t>
            </a:r>
            <a:r>
              <a:rPr lang="es-MX" dirty="0">
                <a:solidFill>
                  <a:schemeClr val="accent1">
                    <a:lumMod val="75000"/>
                  </a:schemeClr>
                </a:solidFill>
              </a:rPr>
              <a:t>tipo de “resiliencia es el proceso de adaptarse bien al verse enfrentado con un evento traumático, tal como adversidad, trauma, tragedia y amenazas o motivos significativos de estrés”. </a:t>
            </a:r>
            <a:endParaRPr lang="en-US" sz="2400" dirty="0">
              <a:solidFill>
                <a:schemeClr val="accent1">
                  <a:lumMod val="75000"/>
                </a:schemeClr>
              </a:solidFill>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n umbrella&#10;&#10;Description automatically generated">
            <a:extLst>
              <a:ext uri="{FF2B5EF4-FFF2-40B4-BE49-F238E27FC236}">
                <a16:creationId xmlns:a16="http://schemas.microsoft.com/office/drawing/2014/main" id="{EB9923E8-0995-4643-B44D-A79F8E82F810}"/>
              </a:ext>
            </a:extLst>
          </p:cNvPr>
          <p:cNvPicPr>
            <a:picLocks noChangeAspect="1"/>
          </p:cNvPicPr>
          <p:nvPr/>
        </p:nvPicPr>
        <p:blipFill rotWithShape="1">
          <a:blip r:embed="rId3"/>
          <a:srcRect l="20092" r="7735"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95423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AB6AF8A0-5CC4-CF4F-84EC-47F5B6A00773}"/>
              </a:ext>
            </a:extLst>
          </p:cNvPr>
          <p:cNvPicPr>
            <a:picLocks noChangeAspect="1"/>
          </p:cNvPicPr>
          <p:nvPr/>
        </p:nvPicPr>
        <p:blipFill rotWithShape="1">
          <a:blip r:embed="rId3">
            <a:alphaModFix/>
            <a:extLst/>
          </a:blip>
          <a:srcRect l="21216" r="8857"/>
          <a:stretch/>
        </p:blipFill>
        <p:spPr>
          <a:xfrm>
            <a:off x="5797848" y="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EC5B2559-CF4F-E845-B351-629A0B9DF92B}"/>
              </a:ext>
            </a:extLst>
          </p:cNvPr>
          <p:cNvSpPr>
            <a:spLocks noGrp="1"/>
          </p:cNvSpPr>
          <p:nvPr>
            <p:ph idx="1"/>
          </p:nvPr>
        </p:nvSpPr>
        <p:spPr>
          <a:xfrm>
            <a:off x="677676" y="520860"/>
            <a:ext cx="4992850" cy="4982869"/>
          </a:xfrm>
        </p:spPr>
        <p:txBody>
          <a:bodyPr anchor="ctr">
            <a:normAutofit/>
          </a:bodyPr>
          <a:lstStyle/>
          <a:p>
            <a:pPr marL="0" indent="0" algn="ctr">
              <a:buNone/>
            </a:pPr>
            <a:r>
              <a:rPr lang="es-MX" dirty="0" smtClean="0"/>
              <a:t>La </a:t>
            </a:r>
            <a:r>
              <a:rPr lang="es-MX" dirty="0"/>
              <a:t>gente necesita </a:t>
            </a:r>
            <a:r>
              <a:rPr lang="es-MX" dirty="0" smtClean="0"/>
              <a:t>sentirse </a:t>
            </a:r>
            <a:r>
              <a:rPr lang="es-MX" dirty="0">
                <a:solidFill>
                  <a:srgbClr val="FF2F92"/>
                </a:solidFill>
                <a:latin typeface="Aharoni" panose="02010803020104030203" pitchFamily="2" charset="-79"/>
                <a:cs typeface="Aharoni" panose="02010803020104030203" pitchFamily="2" charset="-79"/>
              </a:rPr>
              <a:t>esperanzada</a:t>
            </a:r>
            <a:r>
              <a:rPr lang="es-MX" dirty="0"/>
              <a:t> y </a:t>
            </a:r>
            <a:r>
              <a:rPr lang="es-MX" dirty="0">
                <a:solidFill>
                  <a:srgbClr val="FF2F92"/>
                </a:solidFill>
                <a:latin typeface="Aharoni" panose="02010803020104030203" pitchFamily="2" charset="-79"/>
                <a:cs typeface="Aharoni" panose="02010803020104030203" pitchFamily="2" charset="-79"/>
              </a:rPr>
              <a:t>útil</a:t>
            </a:r>
            <a:r>
              <a:rPr lang="en-US" b="1" cap="small" dirty="0" smtClean="0">
                <a:solidFill>
                  <a:srgbClr val="FF2F92"/>
                </a:solidFill>
              </a:rPr>
              <a:t>.</a:t>
            </a:r>
            <a:endParaRPr lang="en-US" b="1" cap="small" dirty="0">
              <a:solidFill>
                <a:srgbClr val="FF2F92"/>
              </a:solidFill>
            </a:endParaRPr>
          </a:p>
          <a:p>
            <a:pPr marL="0" indent="0" algn="ctr">
              <a:buNone/>
            </a:pPr>
            <a:r>
              <a:rPr lang="es-MX" dirty="0" smtClean="0"/>
              <a:t>Esas </a:t>
            </a:r>
            <a:r>
              <a:rPr lang="es-MX" dirty="0"/>
              <a:t>tendencias dadas por Dios nos ayudan a </a:t>
            </a:r>
            <a:r>
              <a:rPr lang="es-MX" dirty="0" smtClean="0"/>
              <a:t>repuntar </a:t>
            </a:r>
            <a:r>
              <a:rPr lang="es-MX" dirty="0"/>
              <a:t>y navegar en la nueva normalidad con </a:t>
            </a:r>
            <a:r>
              <a:rPr lang="es-MX" dirty="0">
                <a:solidFill>
                  <a:srgbClr val="FF2F92"/>
                </a:solidFill>
                <a:latin typeface="Aharoni" panose="02010803020104030203" pitchFamily="2" charset="-79"/>
                <a:cs typeface="Aharoni" panose="02010803020104030203" pitchFamily="2" charset="-79"/>
              </a:rPr>
              <a:t>flexibilidad </a:t>
            </a:r>
            <a:r>
              <a:rPr lang="es-MX" dirty="0"/>
              <a:t>y </a:t>
            </a:r>
            <a:r>
              <a:rPr lang="es-MX" dirty="0" smtClean="0">
                <a:solidFill>
                  <a:srgbClr val="FF2F92"/>
                </a:solidFill>
                <a:latin typeface="Aharoni" panose="02010803020104030203" pitchFamily="2" charset="-79"/>
                <a:cs typeface="Aharoni" panose="02010803020104030203" pitchFamily="2" charset="-79"/>
              </a:rPr>
              <a:t>adaptabilidad.</a:t>
            </a:r>
            <a:endParaRPr lang="es-MX" dirty="0">
              <a:solidFill>
                <a:srgbClr val="FF2F9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10540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8B08-19C7-8E41-A20A-DDBF27B751F2}"/>
              </a:ext>
            </a:extLst>
          </p:cNvPr>
          <p:cNvSpPr>
            <a:spLocks noGrp="1"/>
          </p:cNvSpPr>
          <p:nvPr>
            <p:ph type="title"/>
          </p:nvPr>
        </p:nvSpPr>
        <p:spPr>
          <a:xfrm>
            <a:off x="4861257" y="265488"/>
            <a:ext cx="7002793" cy="1915428"/>
          </a:xfrm>
        </p:spPr>
        <p:txBody>
          <a:bodyPr anchor="b">
            <a:normAutofit/>
          </a:bodyPr>
          <a:lstStyle/>
          <a:p>
            <a:pPr algn="ctr"/>
            <a:r>
              <a:rPr lang="es-MX" b="1" dirty="0" smtClean="0"/>
              <a:t>DIOS PROVEYÓ UNA SENDA DE RESILIENCIA </a:t>
            </a:r>
            <a:r>
              <a:rPr lang="en-US" sz="3200" b="1" dirty="0"/>
              <a:t/>
            </a:r>
            <a:br>
              <a:rPr lang="en-US" sz="3200" b="1" dirty="0"/>
            </a:br>
            <a:r>
              <a:rPr lang="en-US" sz="3200" b="1" dirty="0"/>
              <a:t> </a:t>
            </a:r>
            <a:r>
              <a:rPr lang="en-US" sz="2800" i="1" dirty="0">
                <a:latin typeface="Book Antiqua" panose="02040602050305030304" pitchFamily="18" charset="0"/>
              </a:rPr>
              <a:t>C</a:t>
            </a:r>
            <a:r>
              <a:rPr lang="en-US" sz="2800" i="1" dirty="0" smtClean="0">
                <a:latin typeface="Book Antiqua" panose="02040602050305030304" pitchFamily="18" charset="0"/>
              </a:rPr>
              <a:t>armen y Marcos </a:t>
            </a:r>
            <a:endParaRPr lang="en-US" sz="3200" i="1" dirty="0">
              <a:latin typeface="Book Antiqua" panose="02040602050305030304" pitchFamily="18" charset="0"/>
            </a:endParaRPr>
          </a:p>
        </p:txBody>
      </p:sp>
      <p:pic>
        <p:nvPicPr>
          <p:cNvPr id="4" name="Picture 3" descr="A close up of an umbrella&#10;&#10;Description automatically generated">
            <a:extLst>
              <a:ext uri="{FF2B5EF4-FFF2-40B4-BE49-F238E27FC236}">
                <a16:creationId xmlns:a16="http://schemas.microsoft.com/office/drawing/2014/main" id="{A8A4C63C-924C-CA47-9BA8-B12A383653CB}"/>
              </a:ext>
            </a:extLst>
          </p:cNvPr>
          <p:cNvPicPr>
            <a:picLocks noChangeAspect="1"/>
          </p:cNvPicPr>
          <p:nvPr/>
        </p:nvPicPr>
        <p:blipFill rotWithShape="1">
          <a:blip r:embed="rId3"/>
          <a:srcRect l="30832" r="18473"/>
          <a:stretch/>
        </p:blipFill>
        <p:spPr>
          <a:xfrm>
            <a:off x="20" y="10"/>
            <a:ext cx="4635571" cy="6857990"/>
          </a:xfrm>
          <a:prstGeom prst="rect">
            <a:avLst/>
          </a:prstGeom>
          <a:effectLst/>
        </p:spPr>
      </p:pic>
      <p:cxnSp>
        <p:nvCxnSpPr>
          <p:cNvPr id="13"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64CE3F-34DB-E742-9DEF-B35258073716}"/>
              </a:ext>
            </a:extLst>
          </p:cNvPr>
          <p:cNvSpPr>
            <a:spLocks noGrp="1"/>
          </p:cNvSpPr>
          <p:nvPr>
            <p:ph idx="1"/>
          </p:nvPr>
        </p:nvSpPr>
        <p:spPr>
          <a:xfrm>
            <a:off x="4942369" y="2369161"/>
            <a:ext cx="6921681" cy="4095404"/>
          </a:xfrm>
        </p:spPr>
        <p:txBody>
          <a:bodyPr>
            <a:noAutofit/>
          </a:bodyPr>
          <a:lstStyle/>
          <a:p>
            <a:r>
              <a:rPr lang="es-MX" dirty="0" smtClean="0"/>
              <a:t>Ambos </a:t>
            </a:r>
            <a:r>
              <a:rPr lang="es-MX" dirty="0"/>
              <a:t>encontraron paz al recitar y memorizar reconfortantes promesas bíblicas. </a:t>
            </a:r>
            <a:endParaRPr lang="es-MX" dirty="0" smtClean="0"/>
          </a:p>
          <a:p>
            <a:r>
              <a:rPr lang="es-MX" dirty="0" smtClean="0"/>
              <a:t>Ambos </a:t>
            </a:r>
            <a:r>
              <a:rPr lang="es-MX" dirty="0"/>
              <a:t>encontraron apoyo en una comunidad solícita de creyentes en su iglesia</a:t>
            </a:r>
            <a:r>
              <a:rPr lang="es-MX" dirty="0" smtClean="0"/>
              <a:t>.</a:t>
            </a:r>
          </a:p>
          <a:p>
            <a:r>
              <a:rPr lang="es-MX" dirty="0" smtClean="0"/>
              <a:t> </a:t>
            </a:r>
            <a:r>
              <a:rPr lang="es-MX" dirty="0"/>
              <a:t>Ambos encontraron solaz en la oración al ir desarrollando una buena amistad con Dios, contándole a Dios sus más profundos sentimientos y simplemente hablando con él durante el día, como con su mejor amigo. </a:t>
            </a:r>
            <a:endParaRPr lang="en-US" dirty="0"/>
          </a:p>
        </p:txBody>
      </p:sp>
    </p:spTree>
    <p:extLst>
      <p:ext uri="{BB962C8B-B14F-4D97-AF65-F5344CB8AC3E}">
        <p14:creationId xmlns:p14="http://schemas.microsoft.com/office/powerpoint/2010/main" val="55657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8DBFF87D-9792-0140-AB0F-B0818C47E719}"/>
              </a:ext>
            </a:extLst>
          </p:cNvPr>
          <p:cNvPicPr>
            <a:picLocks noChangeAspect="1"/>
          </p:cNvPicPr>
          <p:nvPr/>
        </p:nvPicPr>
        <p:blipFill rotWithShape="1">
          <a:blip r:embed="rId3">
            <a:alphaModFix/>
            <a:extLst/>
          </a:blip>
          <a:srcRect l="21216" r="8857"/>
          <a:stretch/>
        </p:blipFill>
        <p:spPr>
          <a:xfrm>
            <a:off x="579723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F587935-6FDF-D64E-A7D8-45AF43F131E0}"/>
              </a:ext>
            </a:extLst>
          </p:cNvPr>
          <p:cNvSpPr>
            <a:spLocks noGrp="1"/>
          </p:cNvSpPr>
          <p:nvPr>
            <p:ph type="title"/>
          </p:nvPr>
        </p:nvSpPr>
        <p:spPr>
          <a:xfrm>
            <a:off x="402499" y="283868"/>
            <a:ext cx="4992240" cy="1311664"/>
          </a:xfrm>
        </p:spPr>
        <p:txBody>
          <a:bodyPr>
            <a:normAutofit/>
          </a:bodyPr>
          <a:lstStyle/>
          <a:p>
            <a:r>
              <a:rPr lang="en-US" sz="4000" b="1" dirty="0" smtClean="0">
                <a:solidFill>
                  <a:srgbClr val="000000"/>
                </a:solidFill>
                <a:latin typeface="Avenir Next" panose="020B0503020202020204" pitchFamily="34" charset="0"/>
              </a:rPr>
              <a:t>RESILIENCIA ES </a:t>
            </a:r>
            <a:r>
              <a:rPr lang="en-US" sz="4000" b="1" dirty="0">
                <a:solidFill>
                  <a:srgbClr val="000000"/>
                </a:solidFill>
                <a:latin typeface="Avenir Next" panose="020B0503020202020204" pitchFamily="34" charset="0"/>
              </a:rPr>
              <a:t>. . .</a:t>
            </a:r>
          </a:p>
        </p:txBody>
      </p:sp>
      <p:sp>
        <p:nvSpPr>
          <p:cNvPr id="3" name="Content Placeholder 2">
            <a:extLst>
              <a:ext uri="{FF2B5EF4-FFF2-40B4-BE49-F238E27FC236}">
                <a16:creationId xmlns:a16="http://schemas.microsoft.com/office/drawing/2014/main" id="{CAC97217-706B-B74C-9751-84B0932E08E1}"/>
              </a:ext>
            </a:extLst>
          </p:cNvPr>
          <p:cNvSpPr>
            <a:spLocks noGrp="1"/>
          </p:cNvSpPr>
          <p:nvPr>
            <p:ph idx="1"/>
          </p:nvPr>
        </p:nvSpPr>
        <p:spPr>
          <a:xfrm>
            <a:off x="628012" y="1256518"/>
            <a:ext cx="5168616" cy="5491522"/>
          </a:xfrm>
        </p:spPr>
        <p:txBody>
          <a:bodyPr anchor="ctr">
            <a:normAutofit/>
          </a:bodyPr>
          <a:lstStyle/>
          <a:p>
            <a:r>
              <a:rPr lang="es-MX" dirty="0" smtClean="0"/>
              <a:t>Resiliencia </a:t>
            </a:r>
            <a:r>
              <a:rPr lang="es-MX" dirty="0"/>
              <a:t>no es un rasgo de personalidad. </a:t>
            </a:r>
            <a:endParaRPr lang="es-MX" dirty="0" smtClean="0"/>
          </a:p>
          <a:p>
            <a:r>
              <a:rPr lang="es-MX" dirty="0" smtClean="0"/>
              <a:t>Resiliencia </a:t>
            </a:r>
            <a:r>
              <a:rPr lang="es-MX" dirty="0"/>
              <a:t>es más bien un estilo de vida que debe ser aprendido y debe ser practicado</a:t>
            </a:r>
            <a:r>
              <a:rPr lang="es-MX" dirty="0" smtClean="0"/>
              <a:t>.</a:t>
            </a:r>
          </a:p>
          <a:p>
            <a:r>
              <a:rPr lang="es-MX" dirty="0" smtClean="0"/>
              <a:t> </a:t>
            </a:r>
            <a:r>
              <a:rPr lang="es-MX" dirty="0"/>
              <a:t>Resiliencia es poder “rebotar”,  recuperarse, seguir adelante, es reedificar, perdonar y reasumir la vida generosa y amante que Dios desea que vivamos. </a:t>
            </a:r>
            <a:endParaRPr lang="en-US" dirty="0"/>
          </a:p>
        </p:txBody>
      </p:sp>
    </p:spTree>
    <p:extLst>
      <p:ext uri="{BB962C8B-B14F-4D97-AF65-F5344CB8AC3E}">
        <p14:creationId xmlns:p14="http://schemas.microsoft.com/office/powerpoint/2010/main" val="220297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umbrella&#10;&#10;Description automatically generated">
            <a:extLst>
              <a:ext uri="{FF2B5EF4-FFF2-40B4-BE49-F238E27FC236}">
                <a16:creationId xmlns:a16="http://schemas.microsoft.com/office/drawing/2014/main" id="{F2E72A6C-5855-0748-BB64-EDE0DEAA4B24}"/>
              </a:ext>
            </a:extLst>
          </p:cNvPr>
          <p:cNvPicPr>
            <a:picLocks noChangeAspect="1"/>
          </p:cNvPicPr>
          <p:nvPr/>
        </p:nvPicPr>
        <p:blipFill rotWithShape="1">
          <a:blip r:embed="rId3">
            <a:alphaModFix/>
            <a:extLst/>
          </a:blip>
          <a:srcRect l="21216" r="8857"/>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F841801-C488-5B4F-A7F1-24D8D0E59A66}"/>
              </a:ext>
            </a:extLst>
          </p:cNvPr>
          <p:cNvSpPr>
            <a:spLocks noGrp="1"/>
          </p:cNvSpPr>
          <p:nvPr>
            <p:ph idx="1"/>
          </p:nvPr>
        </p:nvSpPr>
        <p:spPr>
          <a:xfrm>
            <a:off x="315883" y="1250066"/>
            <a:ext cx="6270112" cy="5389641"/>
          </a:xfrm>
        </p:spPr>
        <p:txBody>
          <a:bodyPr anchor="ctr">
            <a:normAutofit/>
          </a:bodyPr>
          <a:lstStyle/>
          <a:p>
            <a:pPr marL="0" indent="0">
              <a:buNone/>
            </a:pPr>
            <a:r>
              <a:rPr lang="es-MX" i="1" dirty="0"/>
              <a:t>“</a:t>
            </a:r>
            <a:r>
              <a:rPr lang="es-MX" b="1" i="1" dirty="0"/>
              <a:t>Nos</a:t>
            </a:r>
            <a:r>
              <a:rPr lang="es-MX" i="1" dirty="0"/>
              <a:t> vemos atribulados en todo, pero no abatidos; perplejos, pero no desesperados;</a:t>
            </a:r>
            <a:r>
              <a:rPr lang="es-MX" i="1" baseline="30000" dirty="0"/>
              <a:t> </a:t>
            </a:r>
            <a:r>
              <a:rPr lang="es-MX" i="1" dirty="0"/>
              <a:t>perseguidos, pero no abandonados; derribados, pero no destruidos” </a:t>
            </a:r>
            <a:endParaRPr lang="en-US" dirty="0"/>
          </a:p>
          <a:p>
            <a:pPr marL="0" indent="0">
              <a:buNone/>
            </a:pPr>
            <a:r>
              <a:rPr lang="es-MX" sz="2400" i="1" dirty="0" smtClean="0"/>
              <a:t>(</a:t>
            </a:r>
            <a:r>
              <a:rPr lang="es-MX" sz="2400" i="1" dirty="0"/>
              <a:t>2 Corintios 4: 8, 9)</a:t>
            </a:r>
            <a:r>
              <a:rPr lang="es-MX" sz="2400" dirty="0"/>
              <a:t>. </a:t>
            </a:r>
            <a:endParaRPr lang="es-MX" sz="2400" dirty="0" smtClean="0"/>
          </a:p>
          <a:p>
            <a:pPr marL="0" indent="0">
              <a:buNone/>
            </a:pPr>
            <a:endParaRPr lang="en-US" sz="2400" dirty="0"/>
          </a:p>
          <a:p>
            <a:pPr marL="0" indent="0" algn="ctr">
              <a:lnSpc>
                <a:spcPct val="100000"/>
              </a:lnSpc>
              <a:buNone/>
            </a:pPr>
            <a:r>
              <a:rPr lang="es-MX" sz="3200" dirty="0"/>
              <a:t>R</a:t>
            </a:r>
            <a:r>
              <a:rPr lang="es-MX" sz="3200" dirty="0" smtClean="0"/>
              <a:t>esiliencia </a:t>
            </a:r>
            <a:r>
              <a:rPr lang="es-MX" sz="3200" dirty="0"/>
              <a:t>es un hecho </a:t>
            </a:r>
            <a:r>
              <a:rPr lang="es-MX" sz="3200" b="1" dirty="0">
                <a:solidFill>
                  <a:srgbClr val="FF2F92"/>
                </a:solidFill>
              </a:rPr>
              <a:t>ordinario</a:t>
            </a:r>
            <a:r>
              <a:rPr lang="es-MX" sz="3200" dirty="0"/>
              <a:t>, </a:t>
            </a:r>
            <a:endParaRPr lang="es-MX" sz="3200" dirty="0" smtClean="0"/>
          </a:p>
          <a:p>
            <a:pPr marL="0" indent="0" algn="ctr">
              <a:lnSpc>
                <a:spcPct val="100000"/>
              </a:lnSpc>
              <a:buNone/>
            </a:pPr>
            <a:r>
              <a:rPr lang="es-MX" sz="3200" dirty="0" smtClean="0"/>
              <a:t>no </a:t>
            </a:r>
            <a:r>
              <a:rPr lang="es-MX" sz="3200" b="1" dirty="0" smtClean="0">
                <a:solidFill>
                  <a:srgbClr val="FF2F92"/>
                </a:solidFill>
              </a:rPr>
              <a:t>extraordinario.</a:t>
            </a:r>
            <a:endParaRPr lang="en-US" b="1" dirty="0">
              <a:solidFill>
                <a:srgbClr val="FF2F92"/>
              </a:solidFill>
            </a:endParaRPr>
          </a:p>
        </p:txBody>
      </p:sp>
    </p:spTree>
    <p:extLst>
      <p:ext uri="{BB962C8B-B14F-4D97-AF65-F5344CB8AC3E}">
        <p14:creationId xmlns:p14="http://schemas.microsoft.com/office/powerpoint/2010/main" val="339487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C5C1-9095-EC4B-9FAC-36324E319F62}"/>
              </a:ext>
            </a:extLst>
          </p:cNvPr>
          <p:cNvSpPr>
            <a:spLocks noGrp="1"/>
          </p:cNvSpPr>
          <p:nvPr>
            <p:ph type="title"/>
          </p:nvPr>
        </p:nvSpPr>
        <p:spPr>
          <a:xfrm>
            <a:off x="5080934" y="289575"/>
            <a:ext cx="6586490" cy="680270"/>
          </a:xfrm>
        </p:spPr>
        <p:txBody>
          <a:bodyPr anchor="b">
            <a:normAutofit fontScale="90000"/>
          </a:bodyPr>
          <a:lstStyle/>
          <a:p>
            <a:pPr>
              <a:lnSpc>
                <a:spcPct val="100000"/>
              </a:lnSpc>
            </a:pPr>
            <a:r>
              <a:rPr lang="es-MX" b="1" dirty="0" smtClean="0">
                <a:solidFill>
                  <a:srgbClr val="FF2F92"/>
                </a:solidFill>
              </a:rPr>
              <a:t>Dominio de </a:t>
            </a:r>
            <a:r>
              <a:rPr lang="es-MX" b="1" dirty="0">
                <a:solidFill>
                  <a:srgbClr val="FF2F92"/>
                </a:solidFill>
              </a:rPr>
              <a:t>la resiliencia</a:t>
            </a:r>
            <a:endParaRPr lang="en-US" b="1" dirty="0">
              <a:solidFill>
                <a:srgbClr val="FF2F92"/>
              </a:solidFill>
              <a:latin typeface="Avenir Next" panose="020B0503020202020204" pitchFamily="34" charset="0"/>
            </a:endParaRPr>
          </a:p>
        </p:txBody>
      </p:sp>
      <p:pic>
        <p:nvPicPr>
          <p:cNvPr id="4" name="Picture 3" descr="A close up of an umbrella&#10;&#10;Description automatically generated">
            <a:extLst>
              <a:ext uri="{FF2B5EF4-FFF2-40B4-BE49-F238E27FC236}">
                <a16:creationId xmlns:a16="http://schemas.microsoft.com/office/drawing/2014/main" id="{97F152FC-D31B-4442-BD8C-5FD7CACBB365}"/>
              </a:ext>
            </a:extLst>
          </p:cNvPr>
          <p:cNvPicPr>
            <a:picLocks noChangeAspect="1"/>
          </p:cNvPicPr>
          <p:nvPr/>
        </p:nvPicPr>
        <p:blipFill rotWithShape="1">
          <a:blip r:embed="rId3"/>
          <a:srcRect l="30832" r="18473"/>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07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5BB0DC-9482-1440-BE21-D0415E0ED9AF}"/>
              </a:ext>
            </a:extLst>
          </p:cNvPr>
          <p:cNvSpPr>
            <a:spLocks noGrp="1"/>
          </p:cNvSpPr>
          <p:nvPr>
            <p:ph idx="1"/>
          </p:nvPr>
        </p:nvSpPr>
        <p:spPr>
          <a:xfrm>
            <a:off x="4965431" y="2170354"/>
            <a:ext cx="6968068" cy="5019619"/>
          </a:xfrm>
        </p:spPr>
        <p:txBody>
          <a:bodyPr>
            <a:normAutofit/>
          </a:bodyPr>
          <a:lstStyle/>
          <a:p>
            <a:r>
              <a:rPr lang="es-MX" dirty="0"/>
              <a:t>F</a:t>
            </a:r>
            <a:r>
              <a:rPr lang="es-MX" dirty="0" smtClean="0"/>
              <a:t>orma </a:t>
            </a:r>
            <a:r>
              <a:rPr lang="es-MX" dirty="0"/>
              <a:t>en que manejamos significativas fuentes de estrés </a:t>
            </a:r>
            <a:endParaRPr lang="es-MX" dirty="0" smtClean="0"/>
          </a:p>
          <a:p>
            <a:r>
              <a:rPr lang="es-MX" dirty="0" smtClean="0"/>
              <a:t>Cómo </a:t>
            </a:r>
            <a:r>
              <a:rPr lang="es-MX" dirty="0"/>
              <a:t>sea nuestro sistema de apoyo</a:t>
            </a:r>
            <a:endParaRPr lang="en-US" sz="2000" dirty="0"/>
          </a:p>
          <a:p>
            <a:pPr marL="0" indent="0">
              <a:buNone/>
            </a:pPr>
            <a:endParaRPr lang="es-MX" dirty="0"/>
          </a:p>
          <a:p>
            <a:pPr marL="0" indent="0">
              <a:buNone/>
            </a:pPr>
            <a:r>
              <a:rPr lang="es-MX" dirty="0" smtClean="0">
                <a:latin typeface="DilleniaUPC" panose="02020603050405020304" pitchFamily="18" charset="-34"/>
                <a:cs typeface="DilleniaUPC" panose="02020603050405020304" pitchFamily="18" charset="-34"/>
              </a:rPr>
              <a:t>Al </a:t>
            </a:r>
            <a:r>
              <a:rPr lang="es-MX" dirty="0">
                <a:latin typeface="DilleniaUPC" panose="02020603050405020304" pitchFamily="18" charset="-34"/>
                <a:cs typeface="DilleniaUPC" panose="02020603050405020304" pitchFamily="18" charset="-34"/>
              </a:rPr>
              <a:t>apoyar y reafirmar a otras víctimas, nos convertimos en los brazos de Jesús que levantan al herido y hacen que se sienta su divina presencia.</a:t>
            </a:r>
            <a:endParaRPr lang="en-US" dirty="0">
              <a:latin typeface="DilleniaUPC" panose="02020603050405020304" pitchFamily="18" charset="-34"/>
              <a:cs typeface="DilleniaUPC" panose="02020603050405020304" pitchFamily="18" charset="-34"/>
            </a:endParaRPr>
          </a:p>
        </p:txBody>
      </p:sp>
    </p:spTree>
    <p:extLst>
      <p:ext uri="{BB962C8B-B14F-4D97-AF65-F5344CB8AC3E}">
        <p14:creationId xmlns:p14="http://schemas.microsoft.com/office/powerpoint/2010/main" val="2435995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1733</Words>
  <Application>Microsoft Office PowerPoint</Application>
  <PresentationFormat>Widescreen</PresentationFormat>
  <Paragraphs>175</Paragraphs>
  <Slides>29</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Agency FB</vt:lpstr>
      <vt:lpstr>Aharoni</vt:lpstr>
      <vt:lpstr>Arial</vt:lpstr>
      <vt:lpstr>Arial Black</vt:lpstr>
      <vt:lpstr>Avenir Next</vt:lpstr>
      <vt:lpstr>Book Antiqua</vt:lpstr>
      <vt:lpstr>Brush Script MT</vt:lpstr>
      <vt:lpstr>Calibri</vt:lpstr>
      <vt:lpstr>Calibri Light</vt:lpstr>
      <vt:lpstr>DilleniaUPC</vt:lpstr>
      <vt:lpstr>Office Theme</vt:lpstr>
      <vt:lpstr>PowerPoint Presentation</vt:lpstr>
      <vt:lpstr>PowerPoint Presentation</vt:lpstr>
      <vt:lpstr>¿QUÉ ES RESILIENCIA? </vt:lpstr>
      <vt:lpstr>PowerPoint Presentation</vt:lpstr>
      <vt:lpstr>PowerPoint Presentation</vt:lpstr>
      <vt:lpstr>DIOS PROVEYÓ UNA SENDA DE RESILIENCIA   Carmen y Marcos </vt:lpstr>
      <vt:lpstr>RESILIENCIA ES . . .</vt:lpstr>
      <vt:lpstr>PowerPoint Presentation</vt:lpstr>
      <vt:lpstr>Dominio de la resiliencia</vt:lpstr>
      <vt:lpstr>PowerPoint Presentation</vt:lpstr>
      <vt:lpstr>PowerPoint Presentation</vt:lpstr>
      <vt:lpstr> ADÁN &amp; EVA </vt:lpstr>
      <vt:lpstr>Dios les proveyó una senda de resiliencia a  ADÁN &amp; EVA</vt:lpstr>
      <vt:lpstr>Dios proveyó una senda de resiliencia para Adán y Eva usando estrategias espirituales. </vt:lpstr>
      <vt:lpstr>JACOB</vt:lpstr>
      <vt:lpstr>Dios provee una senda de resiliencia  para Jacob. </vt:lpstr>
      <vt:lpstr>PowerPoint Presentation</vt:lpstr>
      <vt:lpstr>Dios también proveyó una senda de resiliencia para Jacob usando estrategias espirituales. </vt:lpstr>
      <vt:lpstr>DAVID</vt:lpstr>
      <vt:lpstr>Dios le proveyó una senda de resiliencia  a David </vt:lpstr>
      <vt:lpstr>RESULTADOS POSITIVOS A PARTIR DE LA RESILIENCIA</vt:lpstr>
      <vt:lpstr>Dios le proveyó a David una senda hacia la resiliencia utilizando  estrategias espirituales.</vt:lpstr>
      <vt:lpstr>NOEMÍ </vt:lpstr>
      <vt:lpstr>Dios le provee una senda de resiliencia usando estrategias espirituales  para Noemí .</vt:lpstr>
      <vt:lpstr>PowerPoint Presentation</vt:lpstr>
      <vt:lpstr>DIOS SIEMPRE PROVEE UNA SENDA HACIA LA RESILIENCIA.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PATH TO RESILIENCE RELIGION AS A PROTECTOR</dc:title>
  <dc:creator>Arrais, Raquel</dc:creator>
  <cp:lastModifiedBy>Cori Villarreal</cp:lastModifiedBy>
  <cp:revision>29</cp:revision>
  <dcterms:created xsi:type="dcterms:W3CDTF">2019-03-26T20:31:31Z</dcterms:created>
  <dcterms:modified xsi:type="dcterms:W3CDTF">2019-04-18T22:16:35Z</dcterms:modified>
</cp:coreProperties>
</file>